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UpdateInfo/slideUpdateInfo1.xml" ContentType="application/vnd.openxmlformats-officedocument.presentationml.slideUpdateInfo+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30"/>
  </p:notesMasterIdLst>
  <p:sldIdLst>
    <p:sldId id="489" r:id="rId6"/>
    <p:sldId id="490" r:id="rId7"/>
    <p:sldId id="491" r:id="rId8"/>
    <p:sldId id="479" r:id="rId9"/>
    <p:sldId id="492" r:id="rId10"/>
    <p:sldId id="493" r:id="rId11"/>
    <p:sldId id="290" r:id="rId12"/>
    <p:sldId id="481" r:id="rId13"/>
    <p:sldId id="496" r:id="rId14"/>
    <p:sldId id="494" r:id="rId15"/>
    <p:sldId id="514" r:id="rId16"/>
    <p:sldId id="502" r:id="rId17"/>
    <p:sldId id="503" r:id="rId18"/>
    <p:sldId id="510" r:id="rId19"/>
    <p:sldId id="505" r:id="rId20"/>
    <p:sldId id="511" r:id="rId21"/>
    <p:sldId id="507" r:id="rId22"/>
    <p:sldId id="512" r:id="rId23"/>
    <p:sldId id="509" r:id="rId24"/>
    <p:sldId id="495" r:id="rId25"/>
    <p:sldId id="513" r:id="rId26"/>
    <p:sldId id="498" r:id="rId27"/>
    <p:sldId id="501" r:id="rId28"/>
    <p:sldId id="4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D"/>
    <a:srgbClr val="707070"/>
    <a:srgbClr val="878787"/>
    <a:srgbClr val="C6C6C6"/>
    <a:srgbClr val="E3E3E3"/>
    <a:srgbClr val="00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2" autoAdjust="0"/>
    <p:restoredTop sz="88542" autoAdjust="0"/>
  </p:normalViewPr>
  <p:slideViewPr>
    <p:cSldViewPr snapToGrid="0" snapToObjects="1">
      <p:cViewPr varScale="1">
        <p:scale>
          <a:sx n="90" d="100"/>
          <a:sy n="90" d="100"/>
        </p:scale>
        <p:origin x="1112"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54366-25A1-4235-B57F-F2917B09700B}" type="datetimeFigureOut">
              <a:rPr lang="de-DE" smtClean="0"/>
              <a:pPr/>
              <a:t>23.03.18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8411BC-650A-4DA6-BF2C-DF0DA485ADB7}" type="slidenum">
              <a:rPr lang="de-DE" smtClean="0"/>
              <a:pPr/>
              <a:t>‹#›</a:t>
            </a:fld>
            <a:endParaRPr lang="de-DE"/>
          </a:p>
        </p:txBody>
      </p:sp>
    </p:spTree>
    <p:extLst>
      <p:ext uri="{BB962C8B-B14F-4D97-AF65-F5344CB8AC3E}">
        <p14:creationId xmlns:p14="http://schemas.microsoft.com/office/powerpoint/2010/main" val="149220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Slides</a:t>
            </a:r>
            <a:r>
              <a:rPr lang="de-DE" dirty="0"/>
              <a:t> mit Screenshot</a:t>
            </a:r>
          </a:p>
          <a:p>
            <a:r>
              <a:rPr lang="de-DE" dirty="0"/>
              <a:t>Detailfolie</a:t>
            </a:r>
          </a:p>
          <a:p>
            <a:r>
              <a:rPr lang="de-DE" dirty="0"/>
              <a:t>Cheat Sheet / FAQ</a:t>
            </a:r>
          </a:p>
        </p:txBody>
      </p:sp>
      <p:sp>
        <p:nvSpPr>
          <p:cNvPr id="4" name="Slide Number Placeholder 3"/>
          <p:cNvSpPr>
            <a:spLocks noGrp="1"/>
          </p:cNvSpPr>
          <p:nvPr>
            <p:ph type="sldNum" sz="quarter" idx="10"/>
          </p:nvPr>
        </p:nvSpPr>
        <p:spPr/>
        <p:txBody>
          <a:bodyPr/>
          <a:lstStyle/>
          <a:p>
            <a:fld id="{608411BC-650A-4DA6-BF2C-DF0DA485ADB7}" type="slidenum">
              <a:rPr lang="de-DE" smtClean="0"/>
              <a:pPr/>
              <a:t>11</a:t>
            </a:fld>
            <a:endParaRPr lang="de-DE"/>
          </a:p>
        </p:txBody>
      </p:sp>
    </p:spTree>
    <p:extLst>
      <p:ext uri="{BB962C8B-B14F-4D97-AF65-F5344CB8AC3E}">
        <p14:creationId xmlns:p14="http://schemas.microsoft.com/office/powerpoint/2010/main" val="21072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12</a:t>
            </a:fld>
            <a:endParaRPr lang="de-DE"/>
          </a:p>
        </p:txBody>
      </p:sp>
    </p:spTree>
    <p:extLst>
      <p:ext uri="{BB962C8B-B14F-4D97-AF65-F5344CB8AC3E}">
        <p14:creationId xmlns:p14="http://schemas.microsoft.com/office/powerpoint/2010/main" val="313314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14</a:t>
            </a:fld>
            <a:endParaRPr lang="de-DE"/>
          </a:p>
        </p:txBody>
      </p:sp>
    </p:spTree>
    <p:extLst>
      <p:ext uri="{BB962C8B-B14F-4D97-AF65-F5344CB8AC3E}">
        <p14:creationId xmlns:p14="http://schemas.microsoft.com/office/powerpoint/2010/main" val="138366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16</a:t>
            </a:fld>
            <a:endParaRPr lang="de-DE"/>
          </a:p>
        </p:txBody>
      </p:sp>
    </p:spTree>
    <p:extLst>
      <p:ext uri="{BB962C8B-B14F-4D97-AF65-F5344CB8AC3E}">
        <p14:creationId xmlns:p14="http://schemas.microsoft.com/office/powerpoint/2010/main" val="226943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18</a:t>
            </a:fld>
            <a:endParaRPr lang="de-DE"/>
          </a:p>
        </p:txBody>
      </p:sp>
    </p:spTree>
    <p:extLst>
      <p:ext uri="{BB962C8B-B14F-4D97-AF65-F5344CB8AC3E}">
        <p14:creationId xmlns:p14="http://schemas.microsoft.com/office/powerpoint/2010/main" val="132442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510467-DDF0-4AE0-BD53-51AA7B12EEF1}" type="slidenum">
              <a:rPr lang="de-DE" smtClean="0"/>
              <a:pPr/>
              <a:t>24</a:t>
            </a:fld>
            <a:endParaRPr lang="de-DE"/>
          </a:p>
        </p:txBody>
      </p:sp>
    </p:spTree>
    <p:extLst>
      <p:ext uri="{BB962C8B-B14F-4D97-AF65-F5344CB8AC3E}">
        <p14:creationId xmlns:p14="http://schemas.microsoft.com/office/powerpoint/2010/main" val="2792247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07836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1" name="think-cell Folie" r:id="rId4" imgW="270" imgH="270" progId="TCLayout.ActiveDocument.1">
                  <p:embed/>
                </p:oleObj>
              </mc:Choice>
              <mc:Fallback>
                <p:oleObj name="think-cell Folie" r:id="rId4" imgW="270" imgH="270" progId="TCLayout.ActiveDocument.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uppieren 19"/>
          <p:cNvGrpSpPr/>
          <p:nvPr userDrawn="1"/>
        </p:nvGrpSpPr>
        <p:grpSpPr>
          <a:xfrm>
            <a:off x="9202829" y="673098"/>
            <a:ext cx="3096106" cy="5972684"/>
            <a:chOff x="6144819" y="673098"/>
            <a:chExt cx="3096106" cy="5972684"/>
          </a:xfrm>
        </p:grpSpPr>
        <p:sp>
          <p:nvSpPr>
            <p:cNvPr id="21" name="Gleichschenkliges Dreieck 20"/>
            <p:cNvSpPr/>
            <p:nvPr userDrawn="1"/>
          </p:nvSpPr>
          <p:spPr>
            <a:xfrm rot="16200000">
              <a:off x="4823889" y="2265982"/>
              <a:ext cx="5910795" cy="2725027"/>
            </a:xfrm>
            <a:prstGeom prst="triangle">
              <a:avLst>
                <a:gd name="adj" fmla="val 20576"/>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reihandform 21"/>
            <p:cNvSpPr/>
            <p:nvPr userDrawn="1"/>
          </p:nvSpPr>
          <p:spPr>
            <a:xfrm rot="12240000">
              <a:off x="6144819" y="5966845"/>
              <a:ext cx="3096106" cy="678937"/>
            </a:xfrm>
            <a:custGeom>
              <a:avLst/>
              <a:gdLst>
                <a:gd name="connsiteX0" fmla="*/ 0 w 3477916"/>
                <a:gd name="connsiteY0" fmla="*/ 764402 h 764402"/>
                <a:gd name="connsiteX1" fmla="*/ 1068520 w 3477916"/>
                <a:gd name="connsiteY1" fmla="*/ 0 h 764402"/>
                <a:gd name="connsiteX2" fmla="*/ 3477916 w 3477916"/>
                <a:gd name="connsiteY2" fmla="*/ 764402 h 764402"/>
                <a:gd name="connsiteX3" fmla="*/ 0 w 3477916"/>
                <a:gd name="connsiteY3" fmla="*/ 764402 h 764402"/>
                <a:gd name="connsiteX0" fmla="*/ 0 w 3477916"/>
                <a:gd name="connsiteY0" fmla="*/ 764402 h 764402"/>
                <a:gd name="connsiteX1" fmla="*/ 283345 w 3477916"/>
                <a:gd name="connsiteY1" fmla="*/ 447507 h 764402"/>
                <a:gd name="connsiteX2" fmla="*/ 1068520 w 3477916"/>
                <a:gd name="connsiteY2" fmla="*/ 0 h 764402"/>
                <a:gd name="connsiteX3" fmla="*/ 3477916 w 3477916"/>
                <a:gd name="connsiteY3" fmla="*/ 764402 h 764402"/>
                <a:gd name="connsiteX4" fmla="*/ 0 w 3477916"/>
                <a:gd name="connsiteY4" fmla="*/ 764402 h 764402"/>
                <a:gd name="connsiteX0" fmla="*/ 207945 w 3194571"/>
                <a:gd name="connsiteY0" fmla="*/ 761580 h 764402"/>
                <a:gd name="connsiteX1" fmla="*/ 0 w 3194571"/>
                <a:gd name="connsiteY1" fmla="*/ 447507 h 764402"/>
                <a:gd name="connsiteX2" fmla="*/ 785175 w 3194571"/>
                <a:gd name="connsiteY2" fmla="*/ 0 h 764402"/>
                <a:gd name="connsiteX3" fmla="*/ 3194571 w 3194571"/>
                <a:gd name="connsiteY3" fmla="*/ 764402 h 764402"/>
                <a:gd name="connsiteX4" fmla="*/ 207945 w 3194571"/>
                <a:gd name="connsiteY4" fmla="*/ 761580 h 764402"/>
                <a:gd name="connsiteX0" fmla="*/ 207945 w 3194571"/>
                <a:gd name="connsiteY0" fmla="*/ 676115 h 678937"/>
                <a:gd name="connsiteX1" fmla="*/ 0 w 3194571"/>
                <a:gd name="connsiteY1" fmla="*/ 362042 h 678937"/>
                <a:gd name="connsiteX2" fmla="*/ 1052607 w 3194571"/>
                <a:gd name="connsiteY2" fmla="*/ 0 h 678937"/>
                <a:gd name="connsiteX3" fmla="*/ 3194571 w 3194571"/>
                <a:gd name="connsiteY3" fmla="*/ 678937 h 678937"/>
                <a:gd name="connsiteX4" fmla="*/ 207945 w 3194571"/>
                <a:gd name="connsiteY4" fmla="*/ 676115 h 678937"/>
                <a:gd name="connsiteX0" fmla="*/ 109480 w 3096106"/>
                <a:gd name="connsiteY0" fmla="*/ 676115 h 678937"/>
                <a:gd name="connsiteX1" fmla="*/ 0 w 3096106"/>
                <a:gd name="connsiteY1" fmla="*/ 424810 h 678937"/>
                <a:gd name="connsiteX2" fmla="*/ 954142 w 3096106"/>
                <a:gd name="connsiteY2" fmla="*/ 0 h 678937"/>
                <a:gd name="connsiteX3" fmla="*/ 3096106 w 3096106"/>
                <a:gd name="connsiteY3" fmla="*/ 678937 h 678937"/>
                <a:gd name="connsiteX4" fmla="*/ 109480 w 3096106"/>
                <a:gd name="connsiteY4" fmla="*/ 676115 h 67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106" h="678937">
                  <a:moveTo>
                    <a:pt x="109480" y="676115"/>
                  </a:moveTo>
                  <a:lnTo>
                    <a:pt x="0" y="424810"/>
                  </a:lnTo>
                  <a:lnTo>
                    <a:pt x="954142" y="0"/>
                  </a:lnTo>
                  <a:lnTo>
                    <a:pt x="3096106" y="678937"/>
                  </a:lnTo>
                  <a:lnTo>
                    <a:pt x="109480" y="676115"/>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Textplatzhalter 40"/>
          <p:cNvSpPr>
            <a:spLocks noGrp="1"/>
          </p:cNvSpPr>
          <p:nvPr>
            <p:ph type="body" sz="quarter" idx="10" hasCustomPrompt="1"/>
          </p:nvPr>
        </p:nvSpPr>
        <p:spPr>
          <a:xfrm>
            <a:off x="647682" y="5594539"/>
            <a:ext cx="10897562" cy="236988"/>
          </a:xfrm>
        </p:spPr>
        <p:txBody>
          <a:bodyPr wrap="square">
            <a:spAutoFit/>
          </a:bodyPr>
          <a:lstStyle>
            <a:lvl1pPr marL="0" indent="0">
              <a:lnSpc>
                <a:spcPct val="110000"/>
              </a:lnSpc>
              <a:buNone/>
              <a:defRPr sz="1400" b="1"/>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Hans Mustermann (fett)</a:t>
            </a:r>
            <a:endParaRPr lang="en-US" dirty="0"/>
          </a:p>
        </p:txBody>
      </p:sp>
      <p:sp>
        <p:nvSpPr>
          <p:cNvPr id="2" name="Title 1"/>
          <p:cNvSpPr>
            <a:spLocks noGrp="1"/>
          </p:cNvSpPr>
          <p:nvPr>
            <p:ph type="ctrTitle" hasCustomPrompt="1"/>
          </p:nvPr>
        </p:nvSpPr>
        <p:spPr>
          <a:xfrm>
            <a:off x="647700" y="1962151"/>
            <a:ext cx="10896600" cy="2638354"/>
          </a:xfrm>
        </p:spPr>
        <p:txBody>
          <a:bodyPr/>
          <a:lstStyle>
            <a:lvl1pPr algn="l">
              <a:defRPr sz="2800"/>
            </a:lvl1pPr>
          </a:lstStyle>
          <a:p>
            <a:r>
              <a:rPr lang="de-DE" dirty="0"/>
              <a:t>Präsentationstitel durch Klicken hinzufügen</a:t>
            </a:r>
            <a:endParaRPr lang="en-US" dirty="0"/>
          </a:p>
        </p:txBody>
      </p:sp>
      <p:sp>
        <p:nvSpPr>
          <p:cNvPr id="3" name="Subtitle 2"/>
          <p:cNvSpPr>
            <a:spLocks noGrp="1"/>
          </p:cNvSpPr>
          <p:nvPr>
            <p:ph type="subTitle" idx="1" hasCustomPrompt="1"/>
          </p:nvPr>
        </p:nvSpPr>
        <p:spPr>
          <a:xfrm>
            <a:off x="647700" y="5359401"/>
            <a:ext cx="10896600" cy="236988"/>
          </a:xfrm>
        </p:spPr>
        <p:txBody>
          <a:bodyPr wrap="square">
            <a:spAutoFit/>
          </a:bodyPr>
          <a:lstStyle>
            <a:lvl1pPr marL="0" indent="0" algn="l">
              <a:lnSpc>
                <a:spcPct val="1100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Frankfurt, </a:t>
            </a:r>
            <a:fld id="{223DED18-B54B-4FBE-80B7-4C7661D7DDA9}" type="datetime4">
              <a:rPr lang="de-DE" smtClean="0"/>
              <a:t>9. October 2017</a:t>
            </a:fld>
            <a:endParaRPr lang="en-US" dirty="0"/>
          </a:p>
        </p:txBody>
      </p:sp>
      <p:grpSp>
        <p:nvGrpSpPr>
          <p:cNvPr id="23" name="Gruppieren 22"/>
          <p:cNvGrpSpPr/>
          <p:nvPr userDrawn="1"/>
        </p:nvGrpSpPr>
        <p:grpSpPr>
          <a:xfrm>
            <a:off x="-70781" y="1375404"/>
            <a:ext cx="544370" cy="3212769"/>
            <a:chOff x="-70781" y="1336076"/>
            <a:chExt cx="544370" cy="3212769"/>
          </a:xfrm>
        </p:grpSpPr>
        <p:sp>
          <p:nvSpPr>
            <p:cNvPr id="24" name="Freihandform 23"/>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Gleichschenkliges Dreieck 24"/>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276964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
        <p:nvSpPr>
          <p:cNvPr id="29" name="Bildplatzhalter 5"/>
          <p:cNvSpPr>
            <a:spLocks noGrp="1"/>
          </p:cNvSpPr>
          <p:nvPr>
            <p:ph type="pic" sz="quarter" idx="23"/>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
        <p:nvSpPr>
          <p:cNvPr id="30" name="Bildplatzhalter 5"/>
          <p:cNvSpPr>
            <a:spLocks noGrp="1"/>
          </p:cNvSpPr>
          <p:nvPr>
            <p:ph type="pic" sz="quarter" idx="24"/>
          </p:nvPr>
        </p:nvSpPr>
        <p:spPr>
          <a:xfrm>
            <a:off x="6441622"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323448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S_Automotiv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6934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_Banken/Finanzdienstleister">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1" name="Grafik 10"/>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000"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2"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5621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S_Chemie/Pharma">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35010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S_Dienstleist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92000" cy="6854572"/>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26076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S_Energ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0342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S_Fertigung">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74615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S_Gesundheitswes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3756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S_Handel">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68245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S_KVGs">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9059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0327" y="908051"/>
            <a:ext cx="10893972" cy="684213"/>
          </a:xfrm>
        </p:spPr>
        <p:txBody>
          <a:bodyPr vert="horz" lIns="0" tIns="0" rIns="0" bIns="0" rtlCol="0" anchor="t">
            <a:noAutofit/>
          </a:bodyPr>
          <a:lstStyle>
            <a:lvl1pPr>
              <a:defRPr lang="en-US" sz="2800" baseline="0" dirty="0"/>
            </a:lvl1pPr>
          </a:lstStyle>
          <a:p>
            <a:pPr lvl="0">
              <a:lnSpc>
                <a:spcPct val="100000"/>
              </a:lnSpc>
            </a:pPr>
            <a:r>
              <a:rPr lang="de-DE" dirty="0" err="1"/>
              <a:t>Agendatitel</a:t>
            </a:r>
            <a:r>
              <a:rPr lang="de-DE" dirty="0"/>
              <a:t> durch Klicken hinzufügen</a:t>
            </a:r>
            <a:endParaRPr lang="en-US" dirty="0"/>
          </a:p>
        </p:txBody>
      </p:sp>
      <p:sp>
        <p:nvSpPr>
          <p:cNvPr id="6" name="Inhaltsplatzhalter 2"/>
          <p:cNvSpPr>
            <a:spLocks noGrp="1"/>
          </p:cNvSpPr>
          <p:nvPr>
            <p:ph idx="1" hasCustomPrompt="1"/>
          </p:nvPr>
        </p:nvSpPr>
        <p:spPr>
          <a:xfrm>
            <a:off x="650325" y="1844675"/>
            <a:ext cx="10893600" cy="4608000"/>
          </a:xfrm>
        </p:spPr>
        <p:txBody>
          <a:bodyPr/>
          <a:lstStyle>
            <a:lvl1pPr marL="266400" indent="-266400">
              <a:buClr>
                <a:schemeClr val="tx1"/>
              </a:buClr>
              <a:buFont typeface="+mj-lt"/>
              <a:buAutoNum type="arabicPeriod"/>
              <a:defRPr/>
            </a:lvl1pPr>
          </a:lstStyle>
          <a:p>
            <a:r>
              <a:rPr lang="de-DE" dirty="0" err="1"/>
              <a:t>Agendapunkte</a:t>
            </a:r>
            <a:r>
              <a:rPr lang="de-DE" dirty="0"/>
              <a:t>  durch Klicken hinzufügen</a:t>
            </a:r>
          </a:p>
        </p:txBody>
      </p:sp>
    </p:spTree>
    <p:extLst>
      <p:ext uri="{BB962C8B-B14F-4D97-AF65-F5344CB8AC3E}">
        <p14:creationId xmlns:p14="http://schemas.microsoft.com/office/powerpoint/2010/main" val="862667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S_Konsumgüterindustr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2221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S_Reisen/Transpor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6408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S_Telekommunikation/I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516319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S_Versicher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0058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5" name="Content Placeholder 2"/>
          <p:cNvSpPr>
            <a:spLocks noGrp="1"/>
          </p:cNvSpPr>
          <p:nvPr>
            <p:ph idx="1" hasCustomPrompt="1"/>
          </p:nvPr>
        </p:nvSpPr>
        <p:spPr>
          <a:xfrm>
            <a:off x="650325" y="1844675"/>
            <a:ext cx="10893600" cy="4608000"/>
          </a:xfrm>
        </p:spPr>
        <p:txBody>
          <a:bodyPr/>
          <a:lstStyle>
            <a:lvl1pPr>
              <a:defRPr baseline="0"/>
            </a:lvl1pPr>
          </a:lstStyle>
          <a:p>
            <a:pPr lvl="0"/>
            <a:r>
              <a:rPr lang="de-DE" dirty="0"/>
              <a:t>Text durch Klicken hinzufügen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6518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schnit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1962151"/>
            <a:ext cx="10896599" cy="2600104"/>
          </a:xfrm>
        </p:spPr>
        <p:txBody>
          <a:bodyPr/>
          <a:lstStyle>
            <a:lvl1pPr algn="l">
              <a:defRPr sz="2800" baseline="0"/>
            </a:lvl1pPr>
          </a:lstStyle>
          <a:p>
            <a:r>
              <a:rPr lang="de-DE" dirty="0"/>
              <a:t>Abschnittstitel durch Klicken hinzufügen</a:t>
            </a:r>
            <a:endParaRPr lang="en-US" dirty="0"/>
          </a:p>
        </p:txBody>
      </p:sp>
      <p:sp>
        <p:nvSpPr>
          <p:cNvPr id="5" name="Inhaltsplatzhalter 4"/>
          <p:cNvSpPr>
            <a:spLocks noGrp="1"/>
          </p:cNvSpPr>
          <p:nvPr>
            <p:ph sz="quarter" idx="10" hasCustomPrompt="1"/>
          </p:nvPr>
        </p:nvSpPr>
        <p:spPr>
          <a:xfrm>
            <a:off x="647681" y="1592263"/>
            <a:ext cx="10897561"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10"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22" name="Gruppieren 21"/>
          <p:cNvGrpSpPr/>
          <p:nvPr userDrawn="1"/>
        </p:nvGrpSpPr>
        <p:grpSpPr>
          <a:xfrm>
            <a:off x="-70781" y="1375404"/>
            <a:ext cx="544370" cy="3212769"/>
            <a:chOff x="-70781" y="1336076"/>
            <a:chExt cx="544370" cy="3212769"/>
          </a:xfrm>
        </p:grpSpPr>
        <p:sp>
          <p:nvSpPr>
            <p:cNvPr id="23" name="Freihandform 2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Gleichschenkliges Dreieck 2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327379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02386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7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zte Sei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97522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zte Sei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6" name="Bildplatzhalter 5"/>
          <p:cNvSpPr>
            <a:spLocks noGrp="1"/>
          </p:cNvSpPr>
          <p:nvPr>
            <p:ph type="pic" sz="quarter" idx="17"/>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79348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Tree>
    <p:extLst>
      <p:ext uri="{BB962C8B-B14F-4D97-AF65-F5344CB8AC3E}">
        <p14:creationId xmlns:p14="http://schemas.microsoft.com/office/powerpoint/2010/main" val="338344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6"/>
            </p:custDataLst>
            <p:extLst>
              <p:ext uri="{D42A27DB-BD31-4B8C-83A1-F6EECF244321}">
                <p14:modId xmlns:p14="http://schemas.microsoft.com/office/powerpoint/2010/main" val="41338883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9" name="think-cell Folie" r:id="rId27" imgW="270" imgH="270" progId="TCLayout.ActiveDocument.1">
                  <p:embed/>
                </p:oleObj>
              </mc:Choice>
              <mc:Fallback>
                <p:oleObj name="think-cell Folie" r:id="rId27" imgW="270" imgH="270" progId="TCLayout.ActiveDocument.1">
                  <p:embed/>
                  <p:pic>
                    <p:nvPicPr>
                      <p:cNvPr id="0" name="Picture 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650326" y="981075"/>
            <a:ext cx="10893973" cy="611189"/>
          </a:xfrm>
          <a:prstGeom prst="rect">
            <a:avLst/>
          </a:prstGeom>
        </p:spPr>
        <p:txBody>
          <a:bodyPr vert="horz" lIns="0" tIns="0" rIns="0" bIns="0" rtlCol="0" anchor="t">
            <a:noAutofit/>
          </a:bodyPr>
          <a:lstStyle/>
          <a:p>
            <a:pPr lvl="0" algn="l">
              <a:lnSpc>
                <a:spcPct val="100000"/>
              </a:lnSpc>
            </a:pPr>
            <a:r>
              <a:rPr lang="de-DE" dirty="0"/>
              <a:t>Titelmasterformat durch Klicken bearbeiten</a:t>
            </a:r>
            <a:endParaRPr lang="en-US" dirty="0"/>
          </a:p>
        </p:txBody>
      </p:sp>
      <p:sp>
        <p:nvSpPr>
          <p:cNvPr id="3" name="Text Placeholder 2"/>
          <p:cNvSpPr>
            <a:spLocks noGrp="1"/>
          </p:cNvSpPr>
          <p:nvPr>
            <p:ph type="body" idx="1"/>
          </p:nvPr>
        </p:nvSpPr>
        <p:spPr>
          <a:xfrm>
            <a:off x="650326" y="1844675"/>
            <a:ext cx="10893973" cy="4608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3"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12" name="Gruppieren 11"/>
          <p:cNvGrpSpPr/>
          <p:nvPr userDrawn="1"/>
        </p:nvGrpSpPr>
        <p:grpSpPr>
          <a:xfrm>
            <a:off x="-70781" y="330326"/>
            <a:ext cx="544370" cy="3212769"/>
            <a:chOff x="-70781" y="1336076"/>
            <a:chExt cx="544370" cy="3212769"/>
          </a:xfrm>
        </p:grpSpPr>
        <p:sp>
          <p:nvSpPr>
            <p:cNvPr id="13" name="Freihandform 1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Gleichschenkliges Dreieck 1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7"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1864079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8" r:id="rId4"/>
    <p:sldLayoutId id="2147483674" r:id="rId5"/>
    <p:sldLayoutId id="2147483675" r:id="rId6"/>
    <p:sldLayoutId id="2147483694" r:id="rId7"/>
    <p:sldLayoutId id="2147483676" r:id="rId8"/>
    <p:sldLayoutId id="2147483693" r:id="rId9"/>
    <p:sldLayoutId id="2147483695"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txStyles>
    <p:titleStyle>
      <a:lvl1pPr algn="l" defTabSz="914400" rtl="0" eaLnBrk="1" latinLnBrk="0" hangingPunct="1">
        <a:spcBef>
          <a:spcPct val="0"/>
        </a:spcBef>
        <a:buNone/>
        <a:defRPr lang="en-US" sz="2000" kern="1200" dirty="0">
          <a:solidFill>
            <a:schemeClr val="accent3"/>
          </a:solidFill>
          <a:latin typeface="+mj-lt"/>
          <a:ea typeface="+mj-ea"/>
          <a:cs typeface="+mj-cs"/>
        </a:defRPr>
      </a:lvl1pPr>
    </p:titleStyle>
    <p:body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userDrawn="1">
          <p15:clr>
            <a:srgbClr val="F26B43"/>
          </p15:clr>
        </p15:guide>
        <p15:guide id="2" pos="7287" userDrawn="1">
          <p15:clr>
            <a:srgbClr val="F26B43"/>
          </p15:clr>
        </p15:guide>
        <p15:guide id="3" orient="horz" pos="4088" userDrawn="1">
          <p15:clr>
            <a:srgbClr val="F26B43"/>
          </p15:clr>
        </p15:guide>
        <p15:guide id="5" pos="393" userDrawn="1">
          <p15:clr>
            <a:srgbClr val="F26B43"/>
          </p15:clr>
        </p15:guide>
      </p15:sldGuideLst>
    </p:ext>
  </p:extLst>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sam.infomotion.de/Service%20Units/Marketing/Marketing%20Folienbibliothek"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326" serverSldModifiedTime="2017-06-06T14:56:05" clientInsertedTime="2017-06-09T06:40:10.804"/>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bm.com/watson/how-to-build-a-chatbo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hyperlink" Target="https://gitlab.infomotion.de/lv1871/chatbot/wcs_base.js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watson-developer-cloud/java-sd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gitlab.infomotion.de/lv1871/chatbot/orchestration_layer_full" TargetMode="External"/><Relationship Id="rId2" Type="http://schemas.openxmlformats.org/officeDocument/2006/relationships/hyperlink" Target="https://gitlab.infomotion.de/lv1871/chatbot/wcs_base.json"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lv1871.de/lv1871_internet/sterbegeldversicherung.htm#/?versicherungssumme=90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gitlab.infomotion.de/lv1871/chatbot/orchestration_layer/src/main/resources/de.chatbot.LvApiService.java" TargetMode="Externa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ng.bluemix.net/insdach/chatbot-templat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slideUpdateInfo" Target="../slideUpdateInfo/slideUpdateInfo1.xml"/><Relationship Id="rId16" Type="http://schemas.microsoft.com/office/2007/relationships/hdphoto" Target="../media/hdphoto1.wdp"/><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FBFF57-DA4F-AF41-AE2E-47AAC76C07DC}"/>
              </a:ext>
            </a:extLst>
          </p:cNvPr>
          <p:cNvSpPr>
            <a:spLocks noGrp="1"/>
          </p:cNvSpPr>
          <p:nvPr>
            <p:ph type="body" sz="quarter" idx="10"/>
          </p:nvPr>
        </p:nvSpPr>
        <p:spPr>
          <a:xfrm>
            <a:off x="647682" y="5594539"/>
            <a:ext cx="10897562" cy="216919"/>
          </a:xfrm>
        </p:spPr>
        <p:txBody>
          <a:bodyPr/>
          <a:lstStyle/>
          <a:p>
            <a:r>
              <a:rPr lang="de-DE" dirty="0"/>
              <a:t>INFOMOTION</a:t>
            </a:r>
          </a:p>
        </p:txBody>
      </p:sp>
      <p:sp>
        <p:nvSpPr>
          <p:cNvPr id="3" name="Title 2">
            <a:extLst>
              <a:ext uri="{FF2B5EF4-FFF2-40B4-BE49-F238E27FC236}">
                <a16:creationId xmlns:a16="http://schemas.microsoft.com/office/drawing/2014/main" id="{8C9C5B41-57C3-2E4E-A1B9-7D31DE5A07A3}"/>
              </a:ext>
            </a:extLst>
          </p:cNvPr>
          <p:cNvSpPr>
            <a:spLocks noGrp="1"/>
          </p:cNvSpPr>
          <p:nvPr>
            <p:ph type="ctrTitle"/>
          </p:nvPr>
        </p:nvSpPr>
        <p:spPr/>
        <p:txBody>
          <a:bodyPr/>
          <a:lstStyle/>
          <a:p>
            <a:r>
              <a:rPr lang="de-DE" dirty="0"/>
              <a:t>Java </a:t>
            </a:r>
            <a:r>
              <a:rPr lang="de-DE" dirty="0" err="1"/>
              <a:t>Dojo</a:t>
            </a:r>
            <a:r>
              <a:rPr lang="de-DE" dirty="0"/>
              <a:t> @ LV 1871</a:t>
            </a:r>
            <a:br>
              <a:rPr lang="de-DE" dirty="0"/>
            </a:br>
            <a:br>
              <a:rPr lang="de-DE"/>
            </a:br>
            <a:r>
              <a:rPr lang="de-DE"/>
              <a:t>Chatbot mit IBM Cloud</a:t>
            </a:r>
            <a:endParaRPr lang="de-DE" dirty="0"/>
          </a:p>
        </p:txBody>
      </p:sp>
      <p:sp>
        <p:nvSpPr>
          <p:cNvPr id="4" name="Subtitle 3">
            <a:extLst>
              <a:ext uri="{FF2B5EF4-FFF2-40B4-BE49-F238E27FC236}">
                <a16:creationId xmlns:a16="http://schemas.microsoft.com/office/drawing/2014/main" id="{4FEFE8D4-65F6-A440-AF83-9CFB2724468C}"/>
              </a:ext>
            </a:extLst>
          </p:cNvPr>
          <p:cNvSpPr>
            <a:spLocks noGrp="1"/>
          </p:cNvSpPr>
          <p:nvPr>
            <p:ph type="subTitle" idx="1"/>
          </p:nvPr>
        </p:nvSpPr>
        <p:spPr>
          <a:xfrm>
            <a:off x="647700" y="5359401"/>
            <a:ext cx="10896600" cy="217560"/>
          </a:xfrm>
        </p:spPr>
        <p:txBody>
          <a:bodyPr/>
          <a:lstStyle/>
          <a:p>
            <a:r>
              <a:rPr lang="de-DE" dirty="0"/>
              <a:t>München, 21. Februar 2018</a:t>
            </a:r>
          </a:p>
        </p:txBody>
      </p:sp>
    </p:spTree>
    <p:extLst>
      <p:ext uri="{BB962C8B-B14F-4D97-AF65-F5344CB8AC3E}">
        <p14:creationId xmlns:p14="http://schemas.microsoft.com/office/powerpoint/2010/main" val="377707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Katas</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69A4CB16-5AE9-E541-BA9D-AD55A05B992D}"/>
              </a:ext>
            </a:extLst>
          </p:cNvPr>
          <p:cNvPicPr>
            <a:picLocks noChangeAspect="1"/>
          </p:cNvPicPr>
          <p:nvPr/>
        </p:nvPicPr>
        <p:blipFill>
          <a:blip r:embed="rId2"/>
          <a:stretch>
            <a:fillRect/>
          </a:stretch>
        </p:blipFill>
        <p:spPr>
          <a:xfrm>
            <a:off x="4299283" y="1962151"/>
            <a:ext cx="3593432" cy="4666795"/>
          </a:xfrm>
          <a:prstGeom prst="rect">
            <a:avLst/>
          </a:prstGeom>
        </p:spPr>
      </p:pic>
    </p:spTree>
    <p:extLst>
      <p:ext uri="{BB962C8B-B14F-4D97-AF65-F5344CB8AC3E}">
        <p14:creationId xmlns:p14="http://schemas.microsoft.com/office/powerpoint/2010/main" val="263837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8D85-5794-2C4D-ADA2-476484A8CA5C}"/>
              </a:ext>
            </a:extLst>
          </p:cNvPr>
          <p:cNvSpPr>
            <a:spLocks noGrp="1"/>
          </p:cNvSpPr>
          <p:nvPr>
            <p:ph type="title"/>
          </p:nvPr>
        </p:nvSpPr>
        <p:spPr/>
        <p:txBody>
          <a:bodyPr/>
          <a:lstStyle/>
          <a:p>
            <a:r>
              <a:rPr lang="de-DE" dirty="0"/>
              <a:t>Kurzeinführung Watson </a:t>
            </a:r>
            <a:r>
              <a:rPr lang="de-DE" dirty="0" err="1"/>
              <a:t>Assistant</a:t>
            </a:r>
            <a:endParaRPr lang="de-DE" dirty="0"/>
          </a:p>
        </p:txBody>
      </p:sp>
      <p:sp>
        <p:nvSpPr>
          <p:cNvPr id="3" name="Text Placeholder 2">
            <a:extLst>
              <a:ext uri="{FF2B5EF4-FFF2-40B4-BE49-F238E27FC236}">
                <a16:creationId xmlns:a16="http://schemas.microsoft.com/office/drawing/2014/main" id="{D02D49B5-8588-E64E-97F5-F1A4C888F89F}"/>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id="{812655C2-6D18-6C46-B5F8-2176FA867FA5}"/>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CD71F1A-3555-2449-8F89-2F910E6817CA}"/>
              </a:ext>
            </a:extLst>
          </p:cNvPr>
          <p:cNvPicPr>
            <a:picLocks noChangeAspect="1"/>
          </p:cNvPicPr>
          <p:nvPr/>
        </p:nvPicPr>
        <p:blipFill>
          <a:blip r:embed="rId3"/>
          <a:stretch>
            <a:fillRect/>
          </a:stretch>
        </p:blipFill>
        <p:spPr>
          <a:xfrm>
            <a:off x="3237635" y="1844675"/>
            <a:ext cx="5718980" cy="4810297"/>
          </a:xfrm>
          <a:prstGeom prst="rect">
            <a:avLst/>
          </a:prstGeom>
        </p:spPr>
      </p:pic>
    </p:spTree>
    <p:extLst>
      <p:ext uri="{BB962C8B-B14F-4D97-AF65-F5344CB8AC3E}">
        <p14:creationId xmlns:p14="http://schemas.microsoft.com/office/powerpoint/2010/main" val="288491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1: Watson </a:t>
            </a:r>
            <a:r>
              <a:rPr lang="de-DE" dirty="0" err="1"/>
              <a:t>Conversation</a:t>
            </a:r>
            <a:endParaRPr lang="de-DE" dirty="0"/>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Erstelle einen Workspace</a:t>
            </a:r>
          </a:p>
          <a:p>
            <a:r>
              <a:rPr lang="de-DE" sz="1400" dirty="0"/>
              <a:t>Erstelle einen einfachen Dialog</a:t>
            </a:r>
          </a:p>
          <a:p>
            <a:r>
              <a:rPr lang="de-DE" sz="1400" dirty="0"/>
              <a:t>Erweitere </a:t>
            </a:r>
            <a:r>
              <a:rPr lang="de-DE" sz="1400" dirty="0" err="1"/>
              <a:t>Intents</a:t>
            </a:r>
            <a:r>
              <a:rPr lang="de-DE" sz="1400" dirty="0"/>
              <a:t> und </a:t>
            </a:r>
            <a:r>
              <a:rPr lang="de-DE" sz="1400" dirty="0" err="1"/>
              <a:t>Entities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Intents sind die Verben des Chatbots</a:t>
            </a:r>
          </a:p>
          <a:p>
            <a:r>
              <a:rPr lang="de-DE" sz="1400" dirty="0" err="1"/>
              <a:t>Entities</a:t>
            </a:r>
            <a:r>
              <a:rPr lang="de-DE" sz="1400" dirty="0"/>
              <a:t> sind die Substantive des Chatbots</a:t>
            </a:r>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Chatbot begrüßen</a:t>
            </a:r>
          </a:p>
          <a:p>
            <a:r>
              <a:rPr lang="de-DE" altLang="de-DE" sz="1400" noProof="1"/>
              <a:t>Nutzer wird nach Summe für Sterbegeld gefragt </a:t>
            </a:r>
          </a:p>
          <a:p>
            <a:r>
              <a:rPr lang="de-DE" sz="1400" noProof="1"/>
              <a:t>Eingegebene Summe wird erkannt und im Kontext gespeichert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gitlab.infomotion.de/lv1871/chatbot/wcs_base.json</a:t>
            </a:r>
            <a:endParaRPr lang="de-DE" sz="1400" dirty="0"/>
          </a:p>
          <a:p>
            <a:r>
              <a:rPr lang="de-DE" sz="1400" dirty="0">
                <a:hlinkClick r:id="rId4"/>
              </a:rPr>
              <a:t>www.ibm.com/watson/how-to-build-a-chatbot/</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Anwendungsfälle</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5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4F80-2A1A-B049-B974-A2D7FBC21078}"/>
              </a:ext>
            </a:extLst>
          </p:cNvPr>
          <p:cNvSpPr>
            <a:spLocks noGrp="1"/>
          </p:cNvSpPr>
          <p:nvPr>
            <p:ph type="title"/>
          </p:nvPr>
        </p:nvSpPr>
        <p:spPr/>
        <p:txBody>
          <a:bodyPr/>
          <a:lstStyle/>
          <a:p>
            <a:r>
              <a:rPr lang="de-DE" dirty="0"/>
              <a:t>Kata 1: Watson </a:t>
            </a:r>
            <a:r>
              <a:rPr lang="de-DE" dirty="0" err="1"/>
              <a:t>Conversation</a:t>
            </a:r>
            <a:endParaRPr lang="de-DE" dirty="0"/>
          </a:p>
        </p:txBody>
      </p:sp>
      <p:sp>
        <p:nvSpPr>
          <p:cNvPr id="3" name="Text Placeholder 2">
            <a:extLst>
              <a:ext uri="{FF2B5EF4-FFF2-40B4-BE49-F238E27FC236}">
                <a16:creationId xmlns:a16="http://schemas.microsoft.com/office/drawing/2014/main" id="{A2064DDD-F6B1-9F4C-A6C5-68AE4023B50D}"/>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01760DDA-1D21-5C49-B4CE-7C95335A1F40}"/>
              </a:ext>
            </a:extLst>
          </p:cNvPr>
          <p:cNvPicPr>
            <a:picLocks noChangeAspect="1"/>
          </p:cNvPicPr>
          <p:nvPr/>
        </p:nvPicPr>
        <p:blipFill>
          <a:blip r:embed="rId2"/>
          <a:stretch>
            <a:fillRect/>
          </a:stretch>
        </p:blipFill>
        <p:spPr>
          <a:xfrm>
            <a:off x="4806495" y="1862905"/>
            <a:ext cx="2466664" cy="4369729"/>
          </a:xfrm>
          <a:prstGeom prst="rect">
            <a:avLst/>
          </a:prstGeom>
        </p:spPr>
      </p:pic>
      <p:pic>
        <p:nvPicPr>
          <p:cNvPr id="6" name="Picture 5">
            <a:extLst>
              <a:ext uri="{FF2B5EF4-FFF2-40B4-BE49-F238E27FC236}">
                <a16:creationId xmlns:a16="http://schemas.microsoft.com/office/drawing/2014/main" id="{E1B8338F-24B9-E04B-A685-F09FCF80AF01}"/>
              </a:ext>
            </a:extLst>
          </p:cNvPr>
          <p:cNvPicPr>
            <a:picLocks noChangeAspect="1"/>
          </p:cNvPicPr>
          <p:nvPr/>
        </p:nvPicPr>
        <p:blipFill>
          <a:blip r:embed="rId3"/>
          <a:stretch>
            <a:fillRect/>
          </a:stretch>
        </p:blipFill>
        <p:spPr>
          <a:xfrm>
            <a:off x="324505" y="1665553"/>
            <a:ext cx="4357778" cy="4966244"/>
          </a:xfrm>
          <a:prstGeom prst="rect">
            <a:avLst/>
          </a:prstGeom>
        </p:spPr>
      </p:pic>
      <p:sp>
        <p:nvSpPr>
          <p:cNvPr id="7" name="Rectangle 6">
            <a:extLst>
              <a:ext uri="{FF2B5EF4-FFF2-40B4-BE49-F238E27FC236}">
                <a16:creationId xmlns:a16="http://schemas.microsoft.com/office/drawing/2014/main" id="{2E95F635-0D7A-794B-9329-BA990908ED4D}"/>
              </a:ext>
            </a:extLst>
          </p:cNvPr>
          <p:cNvSpPr/>
          <p:nvPr/>
        </p:nvSpPr>
        <p:spPr>
          <a:xfrm>
            <a:off x="7772325" y="3370458"/>
            <a:ext cx="3662931" cy="923330"/>
          </a:xfrm>
          <a:prstGeom prst="rect">
            <a:avLst/>
          </a:prstGeom>
        </p:spPr>
        <p:txBody>
          <a:bodyPr wrap="square">
            <a:spAutoFit/>
          </a:bodyPr>
          <a:lstStyle/>
          <a:p>
            <a:r>
              <a:rPr lang="de-DE" dirty="0"/>
              <a:t>Komplette Lösung:</a:t>
            </a:r>
            <a:endParaRPr lang="de-DE" dirty="0">
              <a:hlinkClick r:id="rId4"/>
            </a:endParaRPr>
          </a:p>
          <a:p>
            <a:r>
              <a:rPr lang="de-DE" dirty="0">
                <a:hlinkClick r:id="rId4"/>
              </a:rPr>
              <a:t>gitlab.infomotion.de/lv1871/chatbot/wcs_full.json</a:t>
            </a:r>
            <a:endParaRPr lang="de-DE" dirty="0"/>
          </a:p>
        </p:txBody>
      </p:sp>
    </p:spTree>
    <p:extLst>
      <p:ext uri="{BB962C8B-B14F-4D97-AF65-F5344CB8AC3E}">
        <p14:creationId xmlns:p14="http://schemas.microsoft.com/office/powerpoint/2010/main" val="38940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2: Orchestration Layer</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Importiere die Basisversion des Projekts</a:t>
            </a:r>
          </a:p>
          <a:p>
            <a:r>
              <a:rPr lang="de-DE" sz="1400" dirty="0"/>
              <a:t>Füge Workshop ID ein</a:t>
            </a:r>
          </a:p>
          <a:p>
            <a:r>
              <a:rPr lang="de-DE" sz="1400" dirty="0"/>
              <a:t>Nutze Konsole als User Interface zu WC</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Verifiziere Installation mit Junit Test Cases</a:t>
            </a:r>
          </a:p>
          <a:p>
            <a:r>
              <a:rPr lang="de-DE" altLang="de-DE" sz="1400" noProof="1"/>
              <a:t>Erweitere Junit Test Case für WCS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über die Konsole mit WCS kommunizieren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gitlab.infomotion.de/lv1871/chatbot/ol</a:t>
            </a:r>
            <a:endParaRPr lang="de-DE" sz="1400" dirty="0"/>
          </a:p>
          <a:p>
            <a:r>
              <a:rPr lang="de-DE" sz="1400" dirty="0">
                <a:hlinkClick r:id="rId4"/>
              </a:rPr>
              <a:t>github.com/watson-developer-cloud/java-sdk/</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17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2: Orchestration Layer</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sp>
        <p:nvSpPr>
          <p:cNvPr id="5" name="Rectangle 4">
            <a:extLst>
              <a:ext uri="{FF2B5EF4-FFF2-40B4-BE49-F238E27FC236}">
                <a16:creationId xmlns:a16="http://schemas.microsoft.com/office/drawing/2014/main" id="{6F059F0F-749F-5346-92B3-66836202F4E7}"/>
              </a:ext>
            </a:extLst>
          </p:cNvPr>
          <p:cNvSpPr/>
          <p:nvPr/>
        </p:nvSpPr>
        <p:spPr>
          <a:xfrm>
            <a:off x="7198197" y="2802899"/>
            <a:ext cx="4346102" cy="923330"/>
          </a:xfrm>
          <a:prstGeom prst="rect">
            <a:avLst/>
          </a:prstGeom>
        </p:spPr>
        <p:txBody>
          <a:bodyPr wrap="square">
            <a:spAutoFit/>
          </a:bodyPr>
          <a:lstStyle/>
          <a:p>
            <a:r>
              <a:rPr lang="de-DE" dirty="0"/>
              <a:t>Komplette Lösung:</a:t>
            </a:r>
            <a:endParaRPr lang="de-DE" dirty="0">
              <a:hlinkClick r:id="rId2"/>
            </a:endParaRPr>
          </a:p>
          <a:p>
            <a:r>
              <a:rPr lang="de-DE" dirty="0">
                <a:hlinkClick r:id="rId3"/>
              </a:rPr>
              <a:t>gitlab.infomotion.de/lv1871/chatbot/orchestration_layer_full</a:t>
            </a:r>
            <a:endParaRPr lang="de-DE" dirty="0"/>
          </a:p>
        </p:txBody>
      </p:sp>
      <p:sp>
        <p:nvSpPr>
          <p:cNvPr id="6" name="Rectangle 5">
            <a:extLst>
              <a:ext uri="{FF2B5EF4-FFF2-40B4-BE49-F238E27FC236}">
                <a16:creationId xmlns:a16="http://schemas.microsoft.com/office/drawing/2014/main" id="{C0B870B6-3E19-3D46-AD83-F739B24AF886}"/>
              </a:ext>
            </a:extLst>
          </p:cNvPr>
          <p:cNvSpPr/>
          <p:nvPr/>
        </p:nvSpPr>
        <p:spPr>
          <a:xfrm>
            <a:off x="650326" y="1692165"/>
            <a:ext cx="7116819" cy="3323987"/>
          </a:xfrm>
          <a:prstGeom prst="rect">
            <a:avLst/>
          </a:prstGeom>
        </p:spPr>
        <p:txBody>
          <a:bodyPr wrap="square">
            <a:spAutoFit/>
          </a:bodyPr>
          <a:lstStyle/>
          <a:p>
            <a:r>
              <a:rPr lang="de-DE" sz="1400" dirty="0" err="1">
                <a:solidFill>
                  <a:srgbClr val="931A68"/>
                </a:solidFill>
                <a:latin typeface="Monaco" pitchFamily="2" charset="77"/>
              </a:rPr>
              <a:t>public</a:t>
            </a:r>
            <a:r>
              <a:rPr lang="de-DE" sz="1400" dirty="0">
                <a:latin typeface="Monaco" pitchFamily="2" charset="77"/>
              </a:rPr>
              <a:t> </a:t>
            </a:r>
            <a:r>
              <a:rPr lang="de-DE" sz="1400" dirty="0" err="1">
                <a:latin typeface="Monaco" pitchFamily="2" charset="77"/>
              </a:rPr>
              <a:t>HrChatBot</a:t>
            </a:r>
            <a:r>
              <a:rPr lang="de-DE" sz="1400" dirty="0">
                <a:latin typeface="Monaco" pitchFamily="2" charset="77"/>
              </a:rPr>
              <a:t>() </a:t>
            </a:r>
            <a:r>
              <a:rPr lang="de-DE" sz="1400" dirty="0" err="1">
                <a:solidFill>
                  <a:srgbClr val="931A68"/>
                </a:solidFill>
                <a:latin typeface="Monaco" pitchFamily="2" charset="77"/>
              </a:rPr>
              <a:t>throws</a:t>
            </a:r>
            <a:r>
              <a:rPr lang="de-DE" sz="1400" dirty="0">
                <a:latin typeface="Monaco" pitchFamily="2" charset="77"/>
              </a:rPr>
              <a:t> </a:t>
            </a:r>
            <a:r>
              <a:rPr lang="de-DE" sz="1400" dirty="0" err="1">
                <a:latin typeface="Monaco" pitchFamily="2" charset="77"/>
              </a:rPr>
              <a:t>IOException</a:t>
            </a:r>
            <a:r>
              <a:rPr lang="de-DE" sz="1400" dirty="0">
                <a:latin typeface="Monaco" pitchFamily="2" charset="77"/>
              </a:rPr>
              <a:t> {</a:t>
            </a:r>
          </a:p>
          <a:p>
            <a:endParaRPr lang="de-DE" sz="1400" dirty="0">
              <a:latin typeface="Monaco" pitchFamily="2" charset="77"/>
            </a:endParaRPr>
          </a:p>
          <a:p>
            <a:pPr lvl="1"/>
            <a:r>
              <a:rPr lang="de-DE" sz="1400" dirty="0" err="1">
                <a:solidFill>
                  <a:srgbClr val="0326CC"/>
                </a:solidFill>
                <a:latin typeface="Monaco" pitchFamily="2" charset="77"/>
              </a:rPr>
              <a:t>conversation</a:t>
            </a:r>
            <a:r>
              <a:rPr lang="de-DE" sz="1400" dirty="0">
                <a:latin typeface="Monaco" pitchFamily="2" charset="77"/>
              </a:rPr>
              <a:t> = </a:t>
            </a:r>
            <a:r>
              <a:rPr lang="de-DE" sz="1400" dirty="0" err="1">
                <a:latin typeface="Monaco" pitchFamily="2" charset="77"/>
              </a:rPr>
              <a:t>ConversationService.getInstance</a:t>
            </a:r>
            <a:r>
              <a:rPr lang="de-DE" sz="1400" dirty="0">
                <a:latin typeface="Monaco" pitchFamily="2" charset="77"/>
              </a:rPr>
              <a:t>();</a:t>
            </a:r>
          </a:p>
          <a:p>
            <a:pPr lvl="1"/>
            <a:r>
              <a:rPr lang="de-DE" sz="1400" dirty="0" err="1">
                <a:latin typeface="Monaco" pitchFamily="2" charset="77"/>
              </a:rPr>
              <a:t>MessageResponse</a:t>
            </a:r>
            <a:r>
              <a:rPr lang="de-DE" sz="1400" dirty="0">
                <a:latin typeface="Monaco" pitchFamily="2" charset="77"/>
              </a:rPr>
              <a:t> </a:t>
            </a:r>
            <a:r>
              <a:rPr lang="de-DE" sz="1400" dirty="0" err="1">
                <a:solidFill>
                  <a:srgbClr val="7E504F"/>
                </a:solidFill>
                <a:latin typeface="Monaco" pitchFamily="2" charset="77"/>
              </a:rPr>
              <a:t>response</a:t>
            </a:r>
            <a:r>
              <a:rPr lang="de-DE" sz="1400" dirty="0">
                <a:latin typeface="Monaco" pitchFamily="2" charset="77"/>
              </a:rPr>
              <a:t> = </a:t>
            </a:r>
            <a:r>
              <a:rPr lang="de-DE" sz="1400" dirty="0" err="1">
                <a:solidFill>
                  <a:srgbClr val="0326CC"/>
                </a:solidFill>
                <a:latin typeface="Monaco" pitchFamily="2" charset="77"/>
              </a:rPr>
              <a:t>conversation</a:t>
            </a:r>
            <a:r>
              <a:rPr lang="de-DE" sz="1400" dirty="0" err="1">
                <a:latin typeface="Monaco" pitchFamily="2" charset="77"/>
              </a:rPr>
              <a:t>.start</a:t>
            </a:r>
            <a:r>
              <a:rPr lang="de-DE" sz="1400" dirty="0">
                <a:latin typeface="Monaco" pitchFamily="2" charset="77"/>
              </a:rPr>
              <a:t>();</a:t>
            </a:r>
          </a:p>
          <a:p>
            <a:pPr lvl="1"/>
            <a:r>
              <a:rPr lang="de-DE" sz="1400" dirty="0" err="1">
                <a:solidFill>
                  <a:srgbClr val="0326CC"/>
                </a:solidFill>
                <a:latin typeface="Monaco" pitchFamily="2" charset="77"/>
              </a:rPr>
              <a:t>context</a:t>
            </a:r>
            <a:r>
              <a:rPr lang="de-DE" sz="1400" dirty="0">
                <a:latin typeface="Monaco" pitchFamily="2" charset="77"/>
              </a:rPr>
              <a:t> = </a:t>
            </a:r>
            <a:r>
              <a:rPr lang="de-DE" sz="1400" dirty="0" err="1">
                <a:solidFill>
                  <a:srgbClr val="7E504F"/>
                </a:solidFill>
                <a:latin typeface="Monaco" pitchFamily="2" charset="77"/>
              </a:rPr>
              <a:t>response</a:t>
            </a:r>
            <a:r>
              <a:rPr lang="de-DE" sz="1400" dirty="0" err="1">
                <a:latin typeface="Monaco" pitchFamily="2" charset="77"/>
              </a:rPr>
              <a:t>.getContext</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logger</a:t>
            </a:r>
            <a:r>
              <a:rPr lang="de-DE" sz="1400" dirty="0" err="1">
                <a:solidFill>
                  <a:srgbClr val="000000"/>
                </a:solidFill>
                <a:latin typeface="Monaco" pitchFamily="2" charset="77"/>
              </a:rPr>
              <a:t>.info</a:t>
            </a:r>
            <a:r>
              <a:rPr lang="de-DE" sz="1400" dirty="0">
                <a:solidFill>
                  <a:srgbClr val="000000"/>
                </a:solidFill>
                <a:latin typeface="Monaco" pitchFamily="2" charset="77"/>
              </a:rPr>
              <a:t>(</a:t>
            </a:r>
            <a:r>
              <a:rPr lang="de-DE" sz="1400" dirty="0">
                <a:solidFill>
                  <a:srgbClr val="3933FF"/>
                </a:solidFill>
                <a:latin typeface="Monaco" pitchFamily="2" charset="77"/>
              </a:rPr>
              <a:t>"</a:t>
            </a:r>
            <a:r>
              <a:rPr lang="de-DE" sz="1400" dirty="0" err="1">
                <a:solidFill>
                  <a:srgbClr val="3933FF"/>
                </a:solidFill>
                <a:latin typeface="Monaco" pitchFamily="2" charset="77"/>
              </a:rPr>
              <a:t>Created</a:t>
            </a:r>
            <a:r>
              <a:rPr lang="de-DE" sz="1400" dirty="0">
                <a:solidFill>
                  <a:srgbClr val="3933FF"/>
                </a:solidFill>
                <a:latin typeface="Monaco" pitchFamily="2" charset="77"/>
              </a:rPr>
              <a:t> a </a:t>
            </a:r>
            <a:r>
              <a:rPr lang="de-DE" sz="1400" dirty="0" err="1">
                <a:solidFill>
                  <a:srgbClr val="3933FF"/>
                </a:solidFill>
                <a:latin typeface="Monaco" pitchFamily="2" charset="77"/>
              </a:rPr>
              <a:t>chatbot</a:t>
            </a:r>
            <a:r>
              <a:rPr lang="de-DE" sz="1400" dirty="0">
                <a:solidFill>
                  <a:srgbClr val="3933FF"/>
                </a:solidFill>
                <a:latin typeface="Monaco" pitchFamily="2" charset="77"/>
              </a:rPr>
              <a:t> </a:t>
            </a:r>
            <a:r>
              <a:rPr lang="de-DE" sz="1400" dirty="0" err="1">
                <a:solidFill>
                  <a:srgbClr val="3933FF"/>
                </a:solidFill>
                <a:latin typeface="Monaco" pitchFamily="2" charset="77"/>
              </a:rPr>
              <a:t>with</a:t>
            </a:r>
            <a:r>
              <a:rPr lang="de-DE" sz="1400" dirty="0">
                <a:solidFill>
                  <a:srgbClr val="3933FF"/>
                </a:solidFill>
                <a:latin typeface="Monaco" pitchFamily="2" charset="77"/>
              </a:rPr>
              <a:t> </a:t>
            </a:r>
            <a:r>
              <a:rPr lang="de-DE" sz="1400" dirty="0" err="1">
                <a:solidFill>
                  <a:srgbClr val="3933FF"/>
                </a:solidFill>
                <a:latin typeface="Monaco" pitchFamily="2" charset="77"/>
              </a:rPr>
              <a:t>id</a:t>
            </a:r>
            <a:r>
              <a:rPr lang="de-DE" sz="1400" dirty="0">
                <a:solidFill>
                  <a:srgbClr val="3933FF"/>
                </a:solidFill>
                <a:latin typeface="Monaco" pitchFamily="2" charset="77"/>
              </a:rPr>
              <a:t> "</a:t>
            </a:r>
            <a:r>
              <a:rPr lang="de-DE" sz="1400" dirty="0">
                <a:solidFill>
                  <a:srgbClr val="000000"/>
                </a:solidFill>
                <a:latin typeface="Monaco" pitchFamily="2" charset="77"/>
              </a:rPr>
              <a:t> + </a:t>
            </a:r>
            <a:r>
              <a:rPr lang="de-DE" sz="1400" dirty="0" err="1">
                <a:solidFill>
                  <a:srgbClr val="000000"/>
                </a:solidFill>
                <a:latin typeface="Monaco" pitchFamily="2" charset="77"/>
              </a:rPr>
              <a:t>getId</a:t>
            </a:r>
            <a:r>
              <a:rPr lang="de-DE" sz="1400" dirty="0">
                <a:solidFill>
                  <a:srgbClr val="000000"/>
                </a:solidFill>
                <a:latin typeface="Monaco" pitchFamily="2" charset="77"/>
              </a:rPr>
              <a:t>());</a:t>
            </a:r>
            <a:endParaRPr lang="de-DE" sz="1400" dirty="0">
              <a:solidFill>
                <a:srgbClr val="3933FF"/>
              </a:solidFill>
              <a:latin typeface="Monaco" pitchFamily="2" charset="77"/>
            </a:endParaRPr>
          </a:p>
          <a:p>
            <a:pPr lvl="1"/>
            <a:endParaRPr lang="de-DE" sz="1400" dirty="0">
              <a:latin typeface="Monaco" pitchFamily="2" charset="77"/>
            </a:endParaRPr>
          </a:p>
          <a:p>
            <a:pPr lvl="1"/>
            <a:r>
              <a:rPr lang="de-DE" sz="1400" dirty="0" err="1">
                <a:solidFill>
                  <a:srgbClr val="0326CC"/>
                </a:solidFill>
                <a:latin typeface="Monaco" pitchFamily="2" charset="77"/>
              </a:rPr>
              <a:t>mongo</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MongoService</a:t>
            </a:r>
            <a:r>
              <a:rPr lang="de-DE" sz="1400" dirty="0">
                <a:latin typeface="Monaco" pitchFamily="2" charset="77"/>
              </a:rPr>
              <a:t>();</a:t>
            </a:r>
          </a:p>
          <a:p>
            <a:pPr lvl="1"/>
            <a:r>
              <a:rPr lang="de-DE" sz="1400" dirty="0" err="1">
                <a:solidFill>
                  <a:srgbClr val="0326CC"/>
                </a:solidFill>
                <a:latin typeface="Monaco" pitchFamily="2" charset="77"/>
              </a:rPr>
              <a:t>mongo</a:t>
            </a:r>
            <a:r>
              <a:rPr lang="de-DE" sz="1400" dirty="0" err="1">
                <a:latin typeface="Monaco" pitchFamily="2" charset="77"/>
              </a:rPr>
              <a:t>.backupWorkspace</a:t>
            </a:r>
            <a:r>
              <a:rPr lang="de-DE" sz="1400" dirty="0">
                <a:latin typeface="Monaco" pitchFamily="2" charset="77"/>
              </a:rPr>
              <a:t>(</a:t>
            </a:r>
            <a:r>
              <a:rPr lang="de-DE" sz="1400" dirty="0" err="1">
                <a:solidFill>
                  <a:srgbClr val="0326CC"/>
                </a:solidFill>
                <a:latin typeface="Monaco" pitchFamily="2" charset="77"/>
              </a:rPr>
              <a:t>conversation</a:t>
            </a:r>
            <a:r>
              <a:rPr lang="de-DE" sz="1400" dirty="0" err="1">
                <a:latin typeface="Monaco" pitchFamily="2" charset="77"/>
              </a:rPr>
              <a:t>.getWorkspace</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ui</a:t>
            </a:r>
            <a:r>
              <a:rPr lang="de-DE" sz="1400" dirty="0">
                <a:latin typeface="Monaco" pitchFamily="2" charset="77"/>
              </a:rPr>
              <a:t> = </a:t>
            </a:r>
            <a:r>
              <a:rPr lang="de-DE" sz="1400" dirty="0" err="1">
                <a:latin typeface="Monaco" pitchFamily="2" charset="77"/>
              </a:rPr>
              <a:t>UiService.getInstance</a:t>
            </a:r>
            <a:r>
              <a:rPr lang="de-DE" sz="1400" dirty="0">
                <a:latin typeface="Monaco" pitchFamily="2" charset="77"/>
              </a:rPr>
              <a:t>();</a:t>
            </a:r>
          </a:p>
          <a:p>
            <a:pPr lvl="1"/>
            <a:endParaRPr lang="de-DE" sz="1400" dirty="0">
              <a:latin typeface="Monaco" pitchFamily="2" charset="77"/>
            </a:endParaRPr>
          </a:p>
          <a:p>
            <a:pPr lvl="1"/>
            <a:r>
              <a:rPr lang="de-DE" sz="1400" dirty="0" err="1">
                <a:solidFill>
                  <a:srgbClr val="0326CC"/>
                </a:solidFill>
                <a:latin typeface="Monaco" pitchFamily="2" charset="77"/>
              </a:rPr>
              <a:t>apiService</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LvApiService</a:t>
            </a:r>
            <a:r>
              <a:rPr lang="de-DE" sz="1400" dirty="0">
                <a:latin typeface="Monaco" pitchFamily="2" charset="77"/>
              </a:rPr>
              <a:t>();</a:t>
            </a:r>
          </a:p>
          <a:p>
            <a:r>
              <a:rPr lang="de-DE" sz="1400" dirty="0">
                <a:latin typeface="Monaco" pitchFamily="2" charset="77"/>
              </a:rPr>
              <a:t>}</a:t>
            </a:r>
            <a:endParaRPr lang="de-DE" sz="1400" dirty="0">
              <a:effectLst/>
              <a:latin typeface="Monaco" pitchFamily="2" charset="77"/>
            </a:endParaRPr>
          </a:p>
        </p:txBody>
      </p:sp>
    </p:spTree>
    <p:extLst>
      <p:ext uri="{BB962C8B-B14F-4D97-AF65-F5344CB8AC3E}">
        <p14:creationId xmlns:p14="http://schemas.microsoft.com/office/powerpoint/2010/main" val="178146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3: LV 1871 API</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Die Summe für das Sterbegeld wird aus dem Kontext ausgelesen</a:t>
            </a:r>
          </a:p>
          <a:p>
            <a:r>
              <a:rPr lang="de-DE" sz="1400" dirty="0"/>
              <a:t>Der Link zu der LV1871 wird automatisch erstellt</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Schränke minimale und maximale Höhe des Wertes ein</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Bei Eingabe der Sterbegeldsumme wird ein direkter Link angezeigt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www.lv1871.de/lv1871_internet/sterbegeldversicherung.htm#/?versicherungssumme=9000</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53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3: LV 1871 API</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631BFAAF-7069-8B4D-9084-DDB1F924FD46}"/>
              </a:ext>
            </a:extLst>
          </p:cNvPr>
          <p:cNvPicPr>
            <a:picLocks noChangeAspect="1"/>
          </p:cNvPicPr>
          <p:nvPr/>
        </p:nvPicPr>
        <p:blipFill>
          <a:blip r:embed="rId2"/>
          <a:stretch>
            <a:fillRect/>
          </a:stretch>
        </p:blipFill>
        <p:spPr>
          <a:xfrm>
            <a:off x="1474253" y="1592264"/>
            <a:ext cx="9245367" cy="3194624"/>
          </a:xfrm>
          <a:prstGeom prst="rect">
            <a:avLst/>
          </a:prstGeom>
        </p:spPr>
      </p:pic>
      <p:sp>
        <p:nvSpPr>
          <p:cNvPr id="6" name="Rectangle 5">
            <a:extLst>
              <a:ext uri="{FF2B5EF4-FFF2-40B4-BE49-F238E27FC236}">
                <a16:creationId xmlns:a16="http://schemas.microsoft.com/office/drawing/2014/main" id="{9FFC71CC-548B-7242-BCC6-2769983DBEBD}"/>
              </a:ext>
            </a:extLst>
          </p:cNvPr>
          <p:cNvSpPr/>
          <p:nvPr/>
        </p:nvSpPr>
        <p:spPr>
          <a:xfrm>
            <a:off x="2769754" y="5187870"/>
            <a:ext cx="6654364" cy="923330"/>
          </a:xfrm>
          <a:prstGeom prst="rect">
            <a:avLst/>
          </a:prstGeom>
        </p:spPr>
        <p:txBody>
          <a:bodyPr wrap="square">
            <a:spAutoFit/>
          </a:bodyPr>
          <a:lstStyle/>
          <a:p>
            <a:r>
              <a:rPr lang="de-DE" dirty="0"/>
              <a:t>Komplette Lösung:</a:t>
            </a:r>
          </a:p>
          <a:p>
            <a:r>
              <a:rPr lang="de-DE" dirty="0">
                <a:hlinkClick r:id="rId3"/>
              </a:rPr>
              <a:t>gitlab.infomotion.de/lv1871/chatbot/orchestration_layer/</a:t>
            </a:r>
          </a:p>
          <a:p>
            <a:r>
              <a:rPr lang="de-DE" dirty="0">
                <a:hlinkClick r:id="rId3"/>
              </a:rPr>
              <a:t>src/main/resources/chatbot.LvApiService.java</a:t>
            </a:r>
            <a:endParaRPr lang="de-DE" dirty="0"/>
          </a:p>
        </p:txBody>
      </p:sp>
    </p:spTree>
    <p:extLst>
      <p:ext uri="{BB962C8B-B14F-4D97-AF65-F5344CB8AC3E}">
        <p14:creationId xmlns:p14="http://schemas.microsoft.com/office/powerpoint/2010/main" val="336668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4: Erweiterungen</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Füge eine UI hinzu</a:t>
            </a:r>
          </a:p>
          <a:p>
            <a:r>
              <a:rPr lang="de-DE" altLang="de-DE" sz="1400" noProof="1"/>
              <a:t>Bringe dem Chatbot Chit Chat bei</a:t>
            </a:r>
          </a:p>
          <a:p>
            <a:r>
              <a:rPr lang="de-DE" altLang="de-DE" sz="1400" noProof="1"/>
              <a:t>Logge Ein- und Ausgaben</a:t>
            </a:r>
          </a:p>
          <a:p>
            <a:r>
              <a:rPr lang="de-DE" sz="1400" dirty="0"/>
              <a:t>Erstelle ein Backup des </a:t>
            </a:r>
            <a:r>
              <a:rPr lang="de-DE" sz="1400" dirty="0" err="1"/>
              <a:t>Workspaces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Es darf keinen einzelne Intent mit allem Chit Chat geben (Dominanz eines Intents)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chattet über eine UI</a:t>
            </a:r>
          </a:p>
          <a:p>
            <a:r>
              <a:rPr lang="de-DE" altLang="de-DE" sz="1400" noProof="1"/>
              <a:t>Chatbot beantwortet eine Frage zum Wetter</a:t>
            </a:r>
          </a:p>
          <a:p>
            <a:r>
              <a:rPr lang="de-DE" altLang="de-DE" sz="1400" noProof="1"/>
              <a:t>Administrator kann Chatverlauf in Datenbank nachverfolgen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git.ng.bluemix.net/insdach/chatbot-template</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96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4: Erweiterungen</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2E94013E-D5E2-914A-949D-D785081866A0}"/>
              </a:ext>
            </a:extLst>
          </p:cNvPr>
          <p:cNvPicPr>
            <a:picLocks noChangeAspect="1"/>
          </p:cNvPicPr>
          <p:nvPr/>
        </p:nvPicPr>
        <p:blipFill>
          <a:blip r:embed="rId2"/>
          <a:stretch>
            <a:fillRect/>
          </a:stretch>
        </p:blipFill>
        <p:spPr>
          <a:xfrm>
            <a:off x="650326" y="1592264"/>
            <a:ext cx="5866088" cy="4818572"/>
          </a:xfrm>
          <a:prstGeom prst="rect">
            <a:avLst/>
          </a:prstGeom>
        </p:spPr>
      </p:pic>
      <p:sp>
        <p:nvSpPr>
          <p:cNvPr id="6" name="Rectangle 5">
            <a:extLst>
              <a:ext uri="{FF2B5EF4-FFF2-40B4-BE49-F238E27FC236}">
                <a16:creationId xmlns:a16="http://schemas.microsoft.com/office/drawing/2014/main" id="{7CABB37E-71EE-914B-B488-6AE25942E232}"/>
              </a:ext>
            </a:extLst>
          </p:cNvPr>
          <p:cNvSpPr/>
          <p:nvPr/>
        </p:nvSpPr>
        <p:spPr>
          <a:xfrm>
            <a:off x="6973539" y="2971064"/>
            <a:ext cx="4346102" cy="923330"/>
          </a:xfrm>
          <a:prstGeom prst="rect">
            <a:avLst/>
          </a:prstGeom>
        </p:spPr>
        <p:txBody>
          <a:bodyPr wrap="square">
            <a:spAutoFit/>
          </a:bodyPr>
          <a:lstStyle/>
          <a:p>
            <a:r>
              <a:rPr lang="de-DE" dirty="0"/>
              <a:t>Komplette Lösung:</a:t>
            </a:r>
            <a:endParaRPr lang="de-DE" dirty="0">
              <a:hlinkClick r:id="rId3"/>
            </a:endParaRPr>
          </a:p>
          <a:p>
            <a:r>
              <a:rPr lang="de-DE" dirty="0">
                <a:hlinkClick r:id="rId3"/>
              </a:rPr>
              <a:t>gitlab.infomotion.de/lv1871/chatbot/orchestration_layer_extended</a:t>
            </a:r>
            <a:endParaRPr lang="de-DE" dirty="0"/>
          </a:p>
        </p:txBody>
      </p:sp>
    </p:spTree>
    <p:extLst>
      <p:ext uri="{BB962C8B-B14F-4D97-AF65-F5344CB8AC3E}">
        <p14:creationId xmlns:p14="http://schemas.microsoft.com/office/powerpoint/2010/main" val="105654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Textplatzhalter 2"/>
          <p:cNvSpPr>
            <a:spLocks noGrp="1"/>
          </p:cNvSpPr>
          <p:nvPr>
            <p:ph type="body" sz="quarter" idx="10"/>
          </p:nvPr>
        </p:nvSpPr>
        <p:spPr/>
        <p:txBody>
          <a:bodyPr/>
          <a:lstStyle/>
          <a:p>
            <a:endParaRPr lang="de-DE"/>
          </a:p>
        </p:txBody>
      </p:sp>
      <p:sp>
        <p:nvSpPr>
          <p:cNvPr id="4" name="Richtungspfeil 3"/>
          <p:cNvSpPr/>
          <p:nvPr>
            <p:custDataLst>
              <p:tags r:id="rId1"/>
            </p:custDataLst>
          </p:nvPr>
        </p:nvSpPr>
        <p:spPr bwMode="auto">
          <a:xfrm rot="5400000">
            <a:off x="1279349" y="1215653"/>
            <a:ext cx="1557841" cy="2815889"/>
          </a:xfrm>
          <a:prstGeom prst="homePlate">
            <a:avLst>
              <a:gd name="adj" fmla="val 16924"/>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Einführung</a:t>
            </a:r>
            <a:endParaRPr lang="en-AU" sz="1600" dirty="0">
              <a:solidFill>
                <a:schemeClr val="accent3">
                  <a:lumMod val="100000"/>
                </a:schemeClr>
              </a:solidFill>
              <a:latin typeface="Century Gothic" panose="020B0502020202020204" pitchFamily="34" charset="0"/>
            </a:endParaRPr>
          </a:p>
        </p:txBody>
      </p:sp>
      <p:sp>
        <p:nvSpPr>
          <p:cNvPr id="5" name="Eingekerbter Richtungspfeil 4"/>
          <p:cNvSpPr/>
          <p:nvPr>
            <p:custDataLst>
              <p:tags r:id="rId2"/>
            </p:custDataLst>
          </p:nvPr>
        </p:nvSpPr>
        <p:spPr bwMode="auto">
          <a:xfrm rot="5400000">
            <a:off x="1283443" y="3966859"/>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pPr>
            <a:r>
              <a:rPr lang="de-DE" sz="1600" dirty="0" err="1">
                <a:solidFill>
                  <a:schemeClr val="accent3">
                    <a:lumMod val="100000"/>
                  </a:schemeClr>
                </a:solidFill>
                <a:latin typeface="Century Gothic" panose="020B0502020202020204" pitchFamily="34" charset="0"/>
              </a:rPr>
              <a:t>Wrap-up</a:t>
            </a:r>
            <a:endParaRPr lang="en-AU" sz="1600" dirty="0">
              <a:solidFill>
                <a:schemeClr val="accent3">
                  <a:lumMod val="100000"/>
                </a:schemeClr>
              </a:solidFill>
              <a:latin typeface="Century Gothic" panose="020B0502020202020204" pitchFamily="34" charset="0"/>
            </a:endParaRPr>
          </a:p>
        </p:txBody>
      </p:sp>
      <p:sp>
        <p:nvSpPr>
          <p:cNvPr id="6" name="Eingekerbter Richtungspfeil 5"/>
          <p:cNvSpPr/>
          <p:nvPr>
            <p:custDataLst>
              <p:tags r:id="rId3"/>
            </p:custDataLst>
          </p:nvPr>
        </p:nvSpPr>
        <p:spPr bwMode="auto">
          <a:xfrm rot="5400000">
            <a:off x="1283443" y="2593304"/>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Entwicklung Chatbot</a:t>
            </a:r>
            <a:endParaRPr lang="en-AU" sz="1600" dirty="0">
              <a:solidFill>
                <a:schemeClr val="accent3">
                  <a:lumMod val="100000"/>
                </a:schemeClr>
              </a:solidFill>
              <a:latin typeface="Century Gothic" panose="020B0502020202020204" pitchFamily="34" charset="0"/>
            </a:endParaRPr>
          </a:p>
        </p:txBody>
      </p:sp>
      <p:sp>
        <p:nvSpPr>
          <p:cNvPr id="7" name="Rectangle 3"/>
          <p:cNvSpPr txBox="1">
            <a:spLocks noChangeArrowheads="1"/>
          </p:cNvSpPr>
          <p:nvPr>
            <p:custDataLst>
              <p:tags r:id="rId4"/>
            </p:custDataLst>
          </p:nvPr>
        </p:nvSpPr>
        <p:spPr bwMode="auto">
          <a:xfrm>
            <a:off x="3700128" y="1844676"/>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INFOMOTION</a:t>
            </a:r>
          </a:p>
          <a:p>
            <a:pPr lvl="1"/>
            <a:r>
              <a:rPr lang="de-DE" dirty="0"/>
              <a:t>IBM Cloud (Watson </a:t>
            </a:r>
            <a:r>
              <a:rPr lang="de-DE" dirty="0" err="1"/>
              <a:t>Conversation</a:t>
            </a:r>
            <a:r>
              <a:rPr lang="de-DE" dirty="0"/>
              <a:t>)</a:t>
            </a:r>
          </a:p>
          <a:p>
            <a:pPr lvl="1"/>
            <a:r>
              <a:rPr lang="de-DE" dirty="0"/>
              <a:t>Chatbots</a:t>
            </a:r>
          </a:p>
        </p:txBody>
      </p:sp>
      <p:sp>
        <p:nvSpPr>
          <p:cNvPr id="8" name="Rectangle 3"/>
          <p:cNvSpPr txBox="1">
            <a:spLocks noChangeArrowheads="1"/>
          </p:cNvSpPr>
          <p:nvPr>
            <p:custDataLst>
              <p:tags r:id="rId5"/>
            </p:custDataLst>
          </p:nvPr>
        </p:nvSpPr>
        <p:spPr bwMode="auto">
          <a:xfrm>
            <a:off x="3700128" y="3226422"/>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Chatbot mit Watson </a:t>
            </a:r>
            <a:r>
              <a:rPr lang="de-DE" dirty="0" err="1"/>
              <a:t>Conversation</a:t>
            </a:r>
            <a:endParaRPr lang="de-DE" dirty="0"/>
          </a:p>
          <a:p>
            <a:pPr lvl="1"/>
            <a:r>
              <a:rPr lang="de-DE" dirty="0"/>
              <a:t>Integration in ein Orchestration Layer</a:t>
            </a:r>
          </a:p>
          <a:p>
            <a:pPr lvl="1"/>
            <a:r>
              <a:rPr lang="de-DE" dirty="0"/>
              <a:t>Anbindung der Sterbegeld API</a:t>
            </a:r>
          </a:p>
          <a:p>
            <a:pPr lvl="1"/>
            <a:r>
              <a:rPr lang="de-DE" dirty="0"/>
              <a:t>Erweiterungen</a:t>
            </a:r>
          </a:p>
        </p:txBody>
      </p:sp>
      <p:sp>
        <p:nvSpPr>
          <p:cNvPr id="9" name="Rectangle 3"/>
          <p:cNvSpPr txBox="1">
            <a:spLocks noChangeArrowheads="1"/>
          </p:cNvSpPr>
          <p:nvPr>
            <p:custDataLst>
              <p:tags r:id="rId6"/>
            </p:custDataLst>
          </p:nvPr>
        </p:nvSpPr>
        <p:spPr bwMode="auto">
          <a:xfrm>
            <a:off x="3700128" y="4776073"/>
            <a:ext cx="7844165" cy="1133865"/>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Wie geht es weiter?</a:t>
            </a:r>
          </a:p>
          <a:p>
            <a:pPr lvl="1"/>
            <a:r>
              <a:rPr lang="de-DE" dirty="0" err="1"/>
              <a:t>Lessons</a:t>
            </a:r>
            <a:r>
              <a:rPr lang="de-DE" dirty="0"/>
              <a:t> </a:t>
            </a:r>
            <a:r>
              <a:rPr lang="de-DE" dirty="0" err="1"/>
              <a:t>Learned</a:t>
            </a:r>
            <a:endParaRPr lang="de-DE" dirty="0"/>
          </a:p>
          <a:p>
            <a:pPr marL="0" lvl="1" indent="0">
              <a:buNone/>
            </a:pPr>
            <a:endParaRPr lang="de-DE" dirty="0"/>
          </a:p>
        </p:txBody>
      </p:sp>
    </p:spTree>
    <p:extLst>
      <p:ext uri="{BB962C8B-B14F-4D97-AF65-F5344CB8AC3E}">
        <p14:creationId xmlns:p14="http://schemas.microsoft.com/office/powerpoint/2010/main" val="317706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err="1"/>
              <a:t>Wrap-up</a:t>
            </a:r>
            <a:endParaRPr lang="de-DE" dirty="0"/>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F261C069-DAB3-EB46-86E8-BA63FC5D195C}"/>
              </a:ext>
            </a:extLst>
          </p:cNvPr>
          <p:cNvPicPr>
            <a:picLocks noChangeAspect="1"/>
          </p:cNvPicPr>
          <p:nvPr/>
        </p:nvPicPr>
        <p:blipFill>
          <a:blip r:embed="rId2"/>
          <a:stretch>
            <a:fillRect/>
          </a:stretch>
        </p:blipFill>
        <p:spPr>
          <a:xfrm>
            <a:off x="4673599" y="3146753"/>
            <a:ext cx="2844800" cy="2603500"/>
          </a:xfrm>
          <a:prstGeom prst="rect">
            <a:avLst/>
          </a:prstGeom>
        </p:spPr>
      </p:pic>
    </p:spTree>
    <p:extLst>
      <p:ext uri="{BB962C8B-B14F-4D97-AF65-F5344CB8AC3E}">
        <p14:creationId xmlns:p14="http://schemas.microsoft.com/office/powerpoint/2010/main" val="2047377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Erweiterungen</a:t>
            </a:r>
          </a:p>
        </p:txBody>
      </p:sp>
      <p:sp>
        <p:nvSpPr>
          <p:cNvPr id="3" name="Textplatzhalter 2"/>
          <p:cNvSpPr>
            <a:spLocks noGrp="1"/>
          </p:cNvSpPr>
          <p:nvPr>
            <p:ph type="body" sz="quarter" idx="10"/>
          </p:nvPr>
        </p:nvSpPr>
        <p:spPr/>
        <p:txBody>
          <a:bodyPr/>
          <a:lstStyle/>
          <a:p>
            <a:endParaRPr lang="de-DE"/>
          </a:p>
        </p:txBody>
      </p:sp>
      <p:sp>
        <p:nvSpPr>
          <p:cNvPr id="4" name="Rectangle 3"/>
          <p:cNvSpPr txBox="1">
            <a:spLocks noChangeArrowheads="1"/>
          </p:cNvSpPr>
          <p:nvPr>
            <p:custDataLst>
              <p:tags r:id="rId1"/>
            </p:custDataLst>
          </p:nvPr>
        </p:nvSpPr>
        <p:spPr bwMode="auto">
          <a:xfrm>
            <a:off x="1225872" y="1844675"/>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Weitere Parameter abfragen</a:t>
            </a:r>
          </a:p>
          <a:p>
            <a:pPr lvl="1">
              <a:lnSpc>
                <a:spcPct val="120000"/>
              </a:lnSpc>
            </a:pPr>
            <a:r>
              <a:rPr lang="de-DE" dirty="0"/>
              <a:t>Weitere Versicherungen anbieten</a:t>
            </a:r>
          </a:p>
          <a:p>
            <a:pPr lvl="1">
              <a:lnSpc>
                <a:spcPct val="120000"/>
              </a:lnSpc>
            </a:pPr>
            <a:r>
              <a:rPr lang="de-DE" dirty="0"/>
              <a:t>...</a:t>
            </a:r>
          </a:p>
        </p:txBody>
      </p:sp>
      <p:sp>
        <p:nvSpPr>
          <p:cNvPr id="5" name="Rectangle 3"/>
          <p:cNvSpPr txBox="1">
            <a:spLocks noChangeArrowheads="1"/>
          </p:cNvSpPr>
          <p:nvPr>
            <p:custDataLst>
              <p:tags r:id="rId2"/>
            </p:custDataLst>
          </p:nvPr>
        </p:nvSpPr>
        <p:spPr bwMode="auto">
          <a:xfrm>
            <a:off x="1225872" y="5032271"/>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Integration in WhatsApp und andere Messenger</a:t>
            </a:r>
          </a:p>
          <a:p>
            <a:pPr lvl="1">
              <a:lnSpc>
                <a:spcPct val="120000"/>
              </a:lnSpc>
            </a:pPr>
            <a:r>
              <a:rPr lang="de-DE" dirty="0"/>
              <a:t>...</a:t>
            </a:r>
          </a:p>
        </p:txBody>
      </p:sp>
      <p:sp>
        <p:nvSpPr>
          <p:cNvPr id="6" name="Rectangle 3"/>
          <p:cNvSpPr txBox="1">
            <a:spLocks noChangeArrowheads="1"/>
          </p:cNvSpPr>
          <p:nvPr>
            <p:custDataLst>
              <p:tags r:id="rId3"/>
            </p:custDataLst>
          </p:nvPr>
        </p:nvSpPr>
        <p:spPr bwMode="auto">
          <a:xfrm>
            <a:off x="1225872" y="3438472"/>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Anbindung von Logik aus Online-Rechner</a:t>
            </a:r>
          </a:p>
          <a:p>
            <a:pPr lvl="1">
              <a:lnSpc>
                <a:spcPct val="120000"/>
              </a:lnSpc>
            </a:pPr>
            <a:r>
              <a:rPr lang="de-DE" dirty="0"/>
              <a:t>...</a:t>
            </a:r>
          </a:p>
        </p:txBody>
      </p:sp>
      <p:sp>
        <p:nvSpPr>
          <p:cNvPr id="7" name="Rechteck 6"/>
          <p:cNvSpPr/>
          <p:nvPr>
            <p:custDataLst>
              <p:tags r:id="rId4"/>
            </p:custDataLst>
          </p:nvPr>
        </p:nvSpPr>
        <p:spPr bwMode="auto">
          <a:xfrm rot="16200000">
            <a:off x="227897" y="5454700"/>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Sonstiges</a:t>
            </a:r>
            <a:endParaRPr lang="en-AU" sz="1600" dirty="0">
              <a:solidFill>
                <a:schemeClr val="accent3">
                  <a:lumMod val="100000"/>
                </a:schemeClr>
              </a:solidFill>
              <a:latin typeface="Century Gothic" panose="020B0502020202020204" pitchFamily="34" charset="0"/>
            </a:endParaRPr>
          </a:p>
        </p:txBody>
      </p:sp>
      <p:sp>
        <p:nvSpPr>
          <p:cNvPr id="8" name="Rechteck 7"/>
          <p:cNvSpPr/>
          <p:nvPr>
            <p:custDataLst>
              <p:tags r:id="rId5"/>
            </p:custDataLst>
          </p:nvPr>
        </p:nvSpPr>
        <p:spPr bwMode="auto">
          <a:xfrm rot="16200000">
            <a:off x="227897" y="3860901"/>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400" dirty="0">
                <a:solidFill>
                  <a:schemeClr val="accent3">
                    <a:lumMod val="100000"/>
                  </a:schemeClr>
                </a:solidFill>
                <a:latin typeface="Century Gothic" panose="020B0502020202020204" pitchFamily="34" charset="0"/>
              </a:rPr>
              <a:t>Orchestration Layer</a:t>
            </a:r>
            <a:endParaRPr lang="en-AU" sz="1400" dirty="0">
              <a:solidFill>
                <a:schemeClr val="accent3">
                  <a:lumMod val="100000"/>
                </a:schemeClr>
              </a:solidFill>
              <a:latin typeface="Century Gothic" panose="020B0502020202020204" pitchFamily="34" charset="0"/>
            </a:endParaRPr>
          </a:p>
        </p:txBody>
      </p:sp>
      <p:sp>
        <p:nvSpPr>
          <p:cNvPr id="9" name="Rechteck 8"/>
          <p:cNvSpPr/>
          <p:nvPr>
            <p:custDataLst>
              <p:tags r:id="rId6"/>
            </p:custDataLst>
          </p:nvPr>
        </p:nvSpPr>
        <p:spPr bwMode="auto">
          <a:xfrm rot="16200000">
            <a:off x="227897" y="2267104"/>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Chatbot</a:t>
            </a:r>
            <a:endParaRPr lang="en-AU" sz="1600" dirty="0">
              <a:solidFill>
                <a:schemeClr val="accent3">
                  <a:lumMod val="100000"/>
                </a:schemeClr>
              </a:solidFill>
              <a:latin typeface="Century Gothic" panose="020B0502020202020204" pitchFamily="34" charset="0"/>
            </a:endParaRPr>
          </a:p>
        </p:txBody>
      </p:sp>
    </p:spTree>
    <p:extLst>
      <p:ext uri="{BB962C8B-B14F-4D97-AF65-F5344CB8AC3E}">
        <p14:creationId xmlns:p14="http://schemas.microsoft.com/office/powerpoint/2010/main" val="426985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6B5F-56EA-D247-8115-216B08A38E66}"/>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Text Placeholder 2">
            <a:extLst>
              <a:ext uri="{FF2B5EF4-FFF2-40B4-BE49-F238E27FC236}">
                <a16:creationId xmlns:a16="http://schemas.microsoft.com/office/drawing/2014/main" id="{0DCF7BB7-5263-6943-9D97-019B7EDB10D5}"/>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id="{FF7557D5-929E-4A4B-9D25-4CEEF9792DC8}"/>
              </a:ext>
            </a:extLst>
          </p:cNvPr>
          <p:cNvSpPr>
            <a:spLocks noGrp="1"/>
          </p:cNvSpPr>
          <p:nvPr>
            <p:ph idx="1"/>
          </p:nvPr>
        </p:nvSpPr>
        <p:spPr>
          <a:xfrm>
            <a:off x="650325" y="1844675"/>
            <a:ext cx="10893600" cy="4607999"/>
          </a:xfrm>
        </p:spPr>
        <p:txBody>
          <a:bodyPr/>
          <a:lstStyle/>
          <a:p>
            <a:r>
              <a:rPr lang="de-DE" dirty="0"/>
              <a:t>Architektur eines Chatbots</a:t>
            </a:r>
          </a:p>
          <a:p>
            <a:r>
              <a:rPr lang="de-DE" dirty="0"/>
              <a:t>Watson </a:t>
            </a:r>
            <a:r>
              <a:rPr lang="de-DE" dirty="0" err="1"/>
              <a:t>Conversation</a:t>
            </a:r>
            <a:r>
              <a:rPr lang="de-DE" dirty="0"/>
              <a:t> als erweiterbare Lösung</a:t>
            </a:r>
          </a:p>
          <a:p>
            <a:r>
              <a:rPr lang="de-DE" dirty="0"/>
              <a:t>Anbindung an einen Orchestration Layer</a:t>
            </a:r>
          </a:p>
          <a:p>
            <a:r>
              <a:rPr lang="de-DE" dirty="0"/>
              <a:t>...</a:t>
            </a:r>
          </a:p>
        </p:txBody>
      </p:sp>
      <p:grpSp>
        <p:nvGrpSpPr>
          <p:cNvPr id="5" name="Gruppieren 17">
            <a:extLst>
              <a:ext uri="{FF2B5EF4-FFF2-40B4-BE49-F238E27FC236}">
                <a16:creationId xmlns:a16="http://schemas.microsoft.com/office/drawing/2014/main" id="{E8AB2C99-9536-D646-AEB7-4486AB9FFB95}"/>
              </a:ext>
            </a:extLst>
          </p:cNvPr>
          <p:cNvGrpSpPr/>
          <p:nvPr/>
        </p:nvGrpSpPr>
        <p:grpSpPr>
          <a:xfrm>
            <a:off x="661429" y="4148674"/>
            <a:ext cx="10871392" cy="1742820"/>
            <a:chOff x="1787449" y="3318690"/>
            <a:chExt cx="8619730" cy="1017861"/>
          </a:xfrm>
        </p:grpSpPr>
        <p:sp>
          <p:nvSpPr>
            <p:cNvPr id="6" name="Rectangle 2">
              <a:extLst>
                <a:ext uri="{FF2B5EF4-FFF2-40B4-BE49-F238E27FC236}">
                  <a16:creationId xmlns:a16="http://schemas.microsoft.com/office/drawing/2014/main" id="{676C2331-35AC-7E4B-B25A-0E3BB1FD3313}"/>
                </a:ext>
              </a:extLst>
            </p:cNvPr>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7" name="Text Box 3">
              <a:extLst>
                <a:ext uri="{FF2B5EF4-FFF2-40B4-BE49-F238E27FC236}">
                  <a16:creationId xmlns:a16="http://schemas.microsoft.com/office/drawing/2014/main" id="{35BA89AD-4026-024A-AC08-350E468EE4AC}"/>
                </a:ext>
              </a:extLst>
            </p:cNvPr>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8" name="Rectangle 4">
              <a:extLst>
                <a:ext uri="{FF2B5EF4-FFF2-40B4-BE49-F238E27FC236}">
                  <a16:creationId xmlns:a16="http://schemas.microsoft.com/office/drawing/2014/main" id="{ECDFB107-1840-154E-9E1A-EE0328D83444}"/>
                </a:ext>
              </a:extLst>
            </p:cNvPr>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9" name="Text Box 5">
              <a:extLst>
                <a:ext uri="{FF2B5EF4-FFF2-40B4-BE49-F238E27FC236}">
                  <a16:creationId xmlns:a16="http://schemas.microsoft.com/office/drawing/2014/main" id="{4E8ABF3C-A30A-764D-826A-9F081424EEA6}"/>
                </a:ext>
              </a:extLst>
            </p:cNvPr>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10" name="Text Box 6">
              <a:extLst>
                <a:ext uri="{FF2B5EF4-FFF2-40B4-BE49-F238E27FC236}">
                  <a16:creationId xmlns:a16="http://schemas.microsoft.com/office/drawing/2014/main" id="{07E6DA52-D266-474D-A1CC-20B3F3B3442A}"/>
                </a:ext>
              </a:extLst>
            </p:cNvPr>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1" name="Rectangle 7">
              <a:extLst>
                <a:ext uri="{FF2B5EF4-FFF2-40B4-BE49-F238E27FC236}">
                  <a16:creationId xmlns:a16="http://schemas.microsoft.com/office/drawing/2014/main" id="{4FED9324-A34F-2240-97CF-5628E6CD25A4}"/>
                </a:ext>
              </a:extLst>
            </p:cNvPr>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2" name="Text Box 8">
              <a:extLst>
                <a:ext uri="{FF2B5EF4-FFF2-40B4-BE49-F238E27FC236}">
                  <a16:creationId xmlns:a16="http://schemas.microsoft.com/office/drawing/2014/main" id="{85EA4D5C-51A5-3442-81C9-6198491C75B1}"/>
                </a:ext>
              </a:extLst>
            </p:cNvPr>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3" name="Freeform 9">
              <a:extLst>
                <a:ext uri="{FF2B5EF4-FFF2-40B4-BE49-F238E27FC236}">
                  <a16:creationId xmlns:a16="http://schemas.microsoft.com/office/drawing/2014/main" id="{E1DC656A-292B-794A-96D6-0145DFBCBCC5}"/>
                </a:ext>
              </a:extLst>
            </p:cNvPr>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4" name="AutoShape 10">
              <a:extLst>
                <a:ext uri="{FF2B5EF4-FFF2-40B4-BE49-F238E27FC236}">
                  <a16:creationId xmlns:a16="http://schemas.microsoft.com/office/drawing/2014/main" id="{7D381210-00CF-164B-AB74-CBFF03566773}"/>
                </a:ext>
              </a:extLst>
            </p:cNvPr>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5" name="AutoShape 13">
              <a:extLst>
                <a:ext uri="{FF2B5EF4-FFF2-40B4-BE49-F238E27FC236}">
                  <a16:creationId xmlns:a16="http://schemas.microsoft.com/office/drawing/2014/main" id="{04CC7F9A-5A70-6942-A5CA-28F5C68779A1}"/>
                </a:ext>
              </a:extLst>
            </p:cNvPr>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6" name="Line 14">
              <a:extLst>
                <a:ext uri="{FF2B5EF4-FFF2-40B4-BE49-F238E27FC236}">
                  <a16:creationId xmlns:a16="http://schemas.microsoft.com/office/drawing/2014/main" id="{8565AB51-045C-2F4E-B033-E4FFA43F2D82}"/>
                </a:ext>
              </a:extLst>
            </p:cNvPr>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7" name="Freeform 12">
              <a:extLst>
                <a:ext uri="{FF2B5EF4-FFF2-40B4-BE49-F238E27FC236}">
                  <a16:creationId xmlns:a16="http://schemas.microsoft.com/office/drawing/2014/main" id="{1074B660-8C42-604E-A3BF-442F70F89CF1}"/>
                </a:ext>
              </a:extLst>
            </p:cNvPr>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157281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27065-CB30-BA43-A98A-EE7714AA6588}"/>
              </a:ext>
            </a:extLst>
          </p:cNvPr>
          <p:cNvPicPr>
            <a:picLocks noChangeAspect="1"/>
          </p:cNvPicPr>
          <p:nvPr/>
        </p:nvPicPr>
        <p:blipFill>
          <a:blip r:embed="rId2"/>
          <a:stretch>
            <a:fillRect/>
          </a:stretch>
        </p:blipFill>
        <p:spPr>
          <a:xfrm>
            <a:off x="0" y="0"/>
            <a:ext cx="12192000" cy="6894096"/>
          </a:xfrm>
          <a:prstGeom prst="rect">
            <a:avLst/>
          </a:prstGeom>
        </p:spPr>
      </p:pic>
    </p:spTree>
    <p:extLst>
      <p:ext uri="{BB962C8B-B14F-4D97-AF65-F5344CB8AC3E}">
        <p14:creationId xmlns:p14="http://schemas.microsoft.com/office/powerpoint/2010/main" val="269246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de-DE" dirty="0"/>
              <a:t>Alle Angaben basieren auf dem derzeitigen Kenntnisstand. Änderungen vorbehalten. Dieses Dokument der INFOMOTION GmbH ist ausschließlich für den Adressaten bzw. Auftraggeber bestimmt. Es bleibt bis zu einer ausdrücklichen Übertragung von Nutzungsrechten Eigentum der INFOMOTION GmbH. Jede Bearbeitung, Verwertung, Vervielfältigung und/oder gewerbsmäßige Verbreitung des Werkes ist nur mit Einverständnis der INFOMOTION GmbH zulässig.</a:t>
            </a:r>
          </a:p>
        </p:txBody>
      </p:sp>
      <p:sp>
        <p:nvSpPr>
          <p:cNvPr id="17" name="Titel 16"/>
          <p:cNvSpPr>
            <a:spLocks noGrp="1"/>
          </p:cNvSpPr>
          <p:nvPr>
            <p:ph type="ctrTitle"/>
          </p:nvPr>
        </p:nvSpPr>
        <p:spPr/>
        <p:txBody>
          <a:bodyPr/>
          <a:lstStyle/>
          <a:p>
            <a:r>
              <a:rPr lang="de-DE" dirty="0"/>
              <a:t>INFOMOTION GmbH</a:t>
            </a:r>
          </a:p>
        </p:txBody>
      </p:sp>
      <p:sp>
        <p:nvSpPr>
          <p:cNvPr id="7" name="Textplatzhalter 6"/>
          <p:cNvSpPr>
            <a:spLocks noGrp="1"/>
          </p:cNvSpPr>
          <p:nvPr>
            <p:ph type="body" sz="quarter" idx="11"/>
          </p:nvPr>
        </p:nvSpPr>
        <p:spPr>
          <a:xfrm>
            <a:off x="652023" y="3933825"/>
            <a:ext cx="4787809" cy="185948"/>
          </a:xfrm>
        </p:spPr>
        <p:txBody>
          <a:bodyPr/>
          <a:lstStyle/>
          <a:p>
            <a:r>
              <a:rPr lang="de-DE" dirty="0"/>
              <a:t>Michael </a:t>
            </a:r>
            <a:r>
              <a:rPr lang="de-DE" dirty="0" err="1"/>
              <a:t>Löbbert</a:t>
            </a:r>
            <a:endParaRPr lang="de-DE" dirty="0"/>
          </a:p>
        </p:txBody>
      </p:sp>
      <p:sp>
        <p:nvSpPr>
          <p:cNvPr id="2" name="Textplatzhalter 1"/>
          <p:cNvSpPr>
            <a:spLocks noGrp="1"/>
          </p:cNvSpPr>
          <p:nvPr>
            <p:ph type="body" sz="quarter" idx="12"/>
          </p:nvPr>
        </p:nvSpPr>
        <p:spPr/>
        <p:txBody>
          <a:bodyPr/>
          <a:lstStyle/>
          <a:p>
            <a:r>
              <a:rPr lang="de-DE" dirty="0"/>
              <a:t>INFOMOTION GMBH</a:t>
            </a:r>
          </a:p>
          <a:p>
            <a:r>
              <a:rPr lang="de-DE" dirty="0"/>
              <a:t>Ludwigstraße 33-37</a:t>
            </a:r>
          </a:p>
          <a:p>
            <a:r>
              <a:rPr lang="de-DE" dirty="0"/>
              <a:t>60327 Frankfurt</a:t>
            </a:r>
          </a:p>
        </p:txBody>
      </p:sp>
      <p:sp>
        <p:nvSpPr>
          <p:cNvPr id="20" name="Textplatzhalter 19"/>
          <p:cNvSpPr>
            <a:spLocks noGrp="1"/>
          </p:cNvSpPr>
          <p:nvPr>
            <p:ph type="body" sz="quarter" idx="13"/>
          </p:nvPr>
        </p:nvSpPr>
        <p:spPr>
          <a:xfrm>
            <a:off x="652023" y="4152865"/>
            <a:ext cx="4787809" cy="155364"/>
          </a:xfrm>
        </p:spPr>
        <p:txBody>
          <a:bodyPr/>
          <a:lstStyle/>
          <a:p>
            <a:r>
              <a:rPr lang="de-DE" dirty="0"/>
              <a:t>Lead Consultant</a:t>
            </a:r>
          </a:p>
        </p:txBody>
      </p:sp>
      <p:sp>
        <p:nvSpPr>
          <p:cNvPr id="21" name="Textplatzhalter 20"/>
          <p:cNvSpPr>
            <a:spLocks noGrp="1"/>
          </p:cNvSpPr>
          <p:nvPr>
            <p:ph type="body" sz="quarter" idx="14"/>
          </p:nvPr>
        </p:nvSpPr>
        <p:spPr/>
        <p:txBody>
          <a:bodyPr/>
          <a:lstStyle/>
          <a:p>
            <a:r>
              <a:rPr lang="en-GB" dirty="0"/>
              <a:t>www.infomotion.de</a:t>
            </a:r>
          </a:p>
        </p:txBody>
      </p:sp>
      <p:sp>
        <p:nvSpPr>
          <p:cNvPr id="22" name="Textplatzhalter 21"/>
          <p:cNvSpPr>
            <a:spLocks noGrp="1"/>
          </p:cNvSpPr>
          <p:nvPr>
            <p:ph type="body" sz="quarter" idx="15"/>
          </p:nvPr>
        </p:nvSpPr>
        <p:spPr/>
        <p:txBody>
          <a:bodyPr/>
          <a:lstStyle/>
          <a:p>
            <a:r>
              <a:rPr lang="en-GB" dirty="0"/>
              <a:t>T +49 69 97460-730</a:t>
            </a:r>
            <a:br>
              <a:rPr lang="en-GB" dirty="0"/>
            </a:br>
            <a:r>
              <a:rPr lang="en-GB" dirty="0"/>
              <a:t>F +49 69 97460-799</a:t>
            </a:r>
          </a:p>
          <a:p>
            <a:r>
              <a:rPr lang="en-GB" dirty="0"/>
              <a:t>M +49 176 61635267</a:t>
            </a:r>
            <a:br>
              <a:rPr lang="en-GB" dirty="0"/>
            </a:br>
            <a:endParaRPr lang="en-GB" dirty="0"/>
          </a:p>
        </p:txBody>
      </p:sp>
      <p:sp>
        <p:nvSpPr>
          <p:cNvPr id="23" name="Textplatzhalter 22"/>
          <p:cNvSpPr>
            <a:spLocks noGrp="1"/>
          </p:cNvSpPr>
          <p:nvPr>
            <p:ph type="body" sz="quarter" idx="16"/>
          </p:nvPr>
        </p:nvSpPr>
        <p:spPr/>
        <p:txBody>
          <a:bodyPr/>
          <a:lstStyle/>
          <a:p>
            <a:r>
              <a:rPr lang="en-GB" dirty="0" err="1"/>
              <a:t>michael.loebbert@infomotion.de</a:t>
            </a:r>
            <a:br>
              <a:rPr lang="en-GB" dirty="0"/>
            </a:br>
            <a:endParaRPr lang="en-GB" dirty="0"/>
          </a:p>
        </p:txBody>
      </p:sp>
      <p:sp>
        <p:nvSpPr>
          <p:cNvPr id="3" name="Textplatzhalter 2"/>
          <p:cNvSpPr>
            <a:spLocks noGrp="1"/>
          </p:cNvSpPr>
          <p:nvPr>
            <p:ph type="body" sz="quarter" idx="17"/>
          </p:nvPr>
        </p:nvSpPr>
        <p:spPr>
          <a:xfrm>
            <a:off x="6445945" y="3933825"/>
            <a:ext cx="4787809" cy="185948"/>
          </a:xfrm>
        </p:spPr>
        <p:txBody>
          <a:bodyPr/>
          <a:lstStyle/>
          <a:p>
            <a:r>
              <a:rPr lang="de-DE" dirty="0"/>
              <a:t>Dr. Nicolai Erbs</a:t>
            </a:r>
          </a:p>
        </p:txBody>
      </p:sp>
      <p:sp>
        <p:nvSpPr>
          <p:cNvPr id="4" name="Textplatzhalter 3"/>
          <p:cNvSpPr>
            <a:spLocks noGrp="1"/>
          </p:cNvSpPr>
          <p:nvPr>
            <p:ph type="body" sz="quarter" idx="18"/>
          </p:nvPr>
        </p:nvSpPr>
        <p:spPr/>
        <p:txBody>
          <a:bodyPr/>
          <a:lstStyle/>
          <a:p>
            <a:r>
              <a:rPr lang="de-DE" dirty="0"/>
              <a:t>INFOMOTION GMBH</a:t>
            </a:r>
          </a:p>
          <a:p>
            <a:r>
              <a:rPr lang="de-DE" dirty="0"/>
              <a:t>Ludwigstraße 33-37</a:t>
            </a:r>
          </a:p>
          <a:p>
            <a:r>
              <a:rPr lang="de-DE" dirty="0"/>
              <a:t>60327 Frankfurt</a:t>
            </a:r>
          </a:p>
        </p:txBody>
      </p:sp>
      <p:sp>
        <p:nvSpPr>
          <p:cNvPr id="5" name="Textplatzhalter 4"/>
          <p:cNvSpPr>
            <a:spLocks noGrp="1"/>
          </p:cNvSpPr>
          <p:nvPr>
            <p:ph type="body" sz="quarter" idx="19"/>
          </p:nvPr>
        </p:nvSpPr>
        <p:spPr>
          <a:xfrm>
            <a:off x="6445945" y="4152865"/>
            <a:ext cx="4787809" cy="155364"/>
          </a:xfrm>
        </p:spPr>
        <p:txBody>
          <a:bodyPr/>
          <a:lstStyle/>
          <a:p>
            <a:r>
              <a:rPr lang="de-DE" dirty="0"/>
              <a:t>Senior Consultant</a:t>
            </a:r>
          </a:p>
        </p:txBody>
      </p:sp>
      <p:sp>
        <p:nvSpPr>
          <p:cNvPr id="8" name="Textplatzhalter 7"/>
          <p:cNvSpPr>
            <a:spLocks noGrp="1"/>
          </p:cNvSpPr>
          <p:nvPr>
            <p:ph type="body" sz="quarter" idx="20"/>
          </p:nvPr>
        </p:nvSpPr>
        <p:spPr/>
        <p:txBody>
          <a:bodyPr/>
          <a:lstStyle/>
          <a:p>
            <a:r>
              <a:rPr lang="en-GB" dirty="0"/>
              <a:t>www.infomotion.de</a:t>
            </a:r>
          </a:p>
        </p:txBody>
      </p:sp>
      <p:sp>
        <p:nvSpPr>
          <p:cNvPr id="9" name="Textplatzhalter 8"/>
          <p:cNvSpPr>
            <a:spLocks noGrp="1"/>
          </p:cNvSpPr>
          <p:nvPr>
            <p:ph type="body" sz="quarter" idx="21"/>
          </p:nvPr>
        </p:nvSpPr>
        <p:spPr/>
        <p:txBody>
          <a:bodyPr/>
          <a:lstStyle/>
          <a:p>
            <a:r>
              <a:rPr lang="en-GB" dirty="0"/>
              <a:t>T +49 69 97460-739</a:t>
            </a:r>
            <a:br>
              <a:rPr lang="en-GB" dirty="0"/>
            </a:br>
            <a:r>
              <a:rPr lang="en-GB" dirty="0"/>
              <a:t>F +49 69 97460-799</a:t>
            </a:r>
          </a:p>
        </p:txBody>
      </p:sp>
      <p:sp>
        <p:nvSpPr>
          <p:cNvPr id="10" name="Textplatzhalter 9"/>
          <p:cNvSpPr>
            <a:spLocks noGrp="1"/>
          </p:cNvSpPr>
          <p:nvPr>
            <p:ph type="body" sz="quarter" idx="22"/>
          </p:nvPr>
        </p:nvSpPr>
        <p:spPr/>
        <p:txBody>
          <a:bodyPr/>
          <a:lstStyle/>
          <a:p>
            <a:r>
              <a:rPr lang="de-DE" dirty="0" err="1"/>
              <a:t>nicolai.erbs@infomotion.de</a:t>
            </a:r>
            <a:endParaRPr lang="de-DE" dirty="0"/>
          </a:p>
        </p:txBody>
      </p:sp>
      <p:sp>
        <p:nvSpPr>
          <p:cNvPr id="12" name="Picture Placeholder 11">
            <a:extLst>
              <a:ext uri="{FF2B5EF4-FFF2-40B4-BE49-F238E27FC236}">
                <a16:creationId xmlns:a16="http://schemas.microsoft.com/office/drawing/2014/main" id="{F46160EA-D5EC-9545-AF94-B071E5D26492}"/>
              </a:ext>
            </a:extLst>
          </p:cNvPr>
          <p:cNvSpPr>
            <a:spLocks noGrp="1"/>
          </p:cNvSpPr>
          <p:nvPr>
            <p:ph type="pic" sz="quarter" idx="23"/>
          </p:nvPr>
        </p:nvSpPr>
        <p:spPr/>
      </p:sp>
      <p:sp>
        <p:nvSpPr>
          <p:cNvPr id="16" name="Picture Placeholder 15">
            <a:extLst>
              <a:ext uri="{FF2B5EF4-FFF2-40B4-BE49-F238E27FC236}">
                <a16:creationId xmlns:a16="http://schemas.microsoft.com/office/drawing/2014/main" id="{F87982B3-E777-1646-ADD0-2518DAE6099E}"/>
              </a:ext>
            </a:extLst>
          </p:cNvPr>
          <p:cNvSpPr>
            <a:spLocks noGrp="1"/>
          </p:cNvSpPr>
          <p:nvPr>
            <p:ph type="pic" sz="quarter" idx="24"/>
          </p:nvPr>
        </p:nvSpPr>
        <p:spPr/>
      </p:sp>
    </p:spTree>
    <p:extLst>
      <p:ext uri="{BB962C8B-B14F-4D97-AF65-F5344CB8AC3E}">
        <p14:creationId xmlns:p14="http://schemas.microsoft.com/office/powerpoint/2010/main" val="427303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Vorstellung</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spTree>
    <p:extLst>
      <p:ext uri="{BB962C8B-B14F-4D97-AF65-F5344CB8AC3E}">
        <p14:creationId xmlns:p14="http://schemas.microsoft.com/office/powerpoint/2010/main" val="356199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94" y="4839297"/>
            <a:ext cx="1587128" cy="1587128"/>
          </a:xfrm>
          <a:prstGeom prst="rect">
            <a:avLst/>
          </a:prstGeom>
        </p:spPr>
      </p:pic>
      <p:sp>
        <p:nvSpPr>
          <p:cNvPr id="2" name="Titel 1"/>
          <p:cNvSpPr>
            <a:spLocks noGrp="1"/>
          </p:cNvSpPr>
          <p:nvPr>
            <p:ph type="title"/>
          </p:nvPr>
        </p:nvSpPr>
        <p:spPr/>
        <p:txBody>
          <a:bodyPr/>
          <a:lstStyle/>
          <a:p>
            <a:r>
              <a:rPr lang="de-DE" dirty="0"/>
              <a:t>INFOMOTION: Unser Erfolgsgeheimnis? We love data!</a:t>
            </a:r>
          </a:p>
        </p:txBody>
      </p:sp>
      <p:sp>
        <p:nvSpPr>
          <p:cNvPr id="9" name="Textplatzhalter 8"/>
          <p:cNvSpPr>
            <a:spLocks noGrp="1"/>
          </p:cNvSpPr>
          <p:nvPr>
            <p:ph type="body" sz="quarter" idx="10"/>
          </p:nvPr>
        </p:nvSpPr>
        <p:spPr/>
        <p:txBody>
          <a:bodyPr/>
          <a:lstStyle/>
          <a:p>
            <a:endParaRPr lang="de-DE"/>
          </a:p>
        </p:txBody>
      </p:sp>
      <p:sp>
        <p:nvSpPr>
          <p:cNvPr id="46" name="Rechteck 45"/>
          <p:cNvSpPr>
            <a:spLocks/>
          </p:cNvSpPr>
          <p:nvPr/>
        </p:nvSpPr>
        <p:spPr>
          <a:xfrm>
            <a:off x="9007521" y="1827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300 </a:t>
            </a:r>
            <a:r>
              <a:rPr lang="de-DE" sz="1400" dirty="0">
                <a:solidFill>
                  <a:srgbClr val="F08C23"/>
                </a:solidFill>
              </a:rPr>
              <a:t>MITARBEITER</a:t>
            </a:r>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l="5678" t="17841" b="24148"/>
          <a:stretch/>
        </p:blipFill>
        <p:spPr>
          <a:xfrm>
            <a:off x="9198021" y="2672326"/>
            <a:ext cx="2139002" cy="1315570"/>
          </a:xfrm>
          <a:prstGeom prst="rect">
            <a:avLst/>
          </a:prstGeom>
        </p:spPr>
      </p:pic>
      <p:pic>
        <p:nvPicPr>
          <p:cNvPr id="34" name="Grafik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401" y="2493602"/>
            <a:ext cx="1494296" cy="1494294"/>
          </a:xfrm>
          <a:prstGeom prst="rect">
            <a:avLst/>
          </a:prstGeom>
        </p:spPr>
      </p:pic>
      <p:sp>
        <p:nvSpPr>
          <p:cNvPr id="27" name="Rechteck 26"/>
          <p:cNvSpPr>
            <a:spLocks/>
          </p:cNvSpPr>
          <p:nvPr/>
        </p:nvSpPr>
        <p:spPr>
          <a:xfrm>
            <a:off x="633548"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r>
              <a:rPr lang="de-DE" sz="1400" cap="all" dirty="0">
                <a:solidFill>
                  <a:srgbClr val="F08C23"/>
                </a:solidFill>
              </a:rPr>
              <a:t>Business </a:t>
            </a:r>
            <a:r>
              <a:rPr lang="de-DE" sz="1400" cap="all" dirty="0" err="1">
                <a:solidFill>
                  <a:srgbClr val="F08C23"/>
                </a:solidFill>
              </a:rPr>
              <a:t>Intelligence</a:t>
            </a:r>
            <a:r>
              <a:rPr lang="de-DE" sz="1400" cap="all" dirty="0">
                <a:solidFill>
                  <a:srgbClr val="F08C23"/>
                </a:solidFill>
              </a:rPr>
              <a:t>, Big Data &amp; Digital Solutions</a:t>
            </a:r>
          </a:p>
        </p:txBody>
      </p:sp>
      <p:sp>
        <p:nvSpPr>
          <p:cNvPr id="41" name="Rechteck 40"/>
          <p:cNvSpPr>
            <a:spLocks/>
          </p:cNvSpPr>
          <p:nvPr/>
        </p:nvSpPr>
        <p:spPr>
          <a:xfrm>
            <a:off x="6218140"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13 JAHRE WACHSTUM </a:t>
            </a:r>
          </a:p>
        </p:txBody>
      </p:sp>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5687" y="2622990"/>
            <a:ext cx="1364906" cy="1364906"/>
          </a:xfrm>
          <a:prstGeom prst="rect">
            <a:avLst/>
          </a:prstGeom>
        </p:spPr>
      </p:pic>
      <p:sp>
        <p:nvSpPr>
          <p:cNvPr id="33" name="Rechteck 32"/>
          <p:cNvSpPr>
            <a:spLocks/>
          </p:cNvSpPr>
          <p:nvPr/>
        </p:nvSpPr>
        <p:spPr>
          <a:xfrm>
            <a:off x="3428758" y="1827900"/>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8 Standorte</a:t>
            </a:r>
          </a:p>
          <a:p>
            <a:r>
              <a:rPr lang="de-DE" sz="1400" cap="all" dirty="0">
                <a:solidFill>
                  <a:srgbClr val="F08C23"/>
                </a:solidFill>
              </a:rPr>
              <a:t>DACH Region</a:t>
            </a:r>
          </a:p>
        </p:txBody>
      </p:sp>
      <p:pic>
        <p:nvPicPr>
          <p:cNvPr id="51" name="Grafik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719" y="2665342"/>
            <a:ext cx="1314078" cy="1322554"/>
          </a:xfrm>
          <a:prstGeom prst="rect">
            <a:avLst/>
          </a:prstGeom>
        </p:spPr>
      </p:pic>
      <p:cxnSp>
        <p:nvCxnSpPr>
          <p:cNvPr id="47" name="Gerade Verbindung 101"/>
          <p:cNvCxnSpPr>
            <a:cxnSpLocks/>
          </p:cNvCxnSpPr>
          <p:nvPr/>
        </p:nvCxnSpPr>
        <p:spPr>
          <a:xfrm>
            <a:off x="9007521"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8" name="Gerade Verbindung 101"/>
          <p:cNvCxnSpPr>
            <a:cxnSpLocks/>
          </p:cNvCxnSpPr>
          <p:nvPr/>
        </p:nvCxnSpPr>
        <p:spPr>
          <a:xfrm>
            <a:off x="633549"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2" name="Gerade Verbindung 101"/>
          <p:cNvCxnSpPr>
            <a:cxnSpLocks/>
          </p:cNvCxnSpPr>
          <p:nvPr/>
        </p:nvCxnSpPr>
        <p:spPr>
          <a:xfrm>
            <a:off x="621814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7" name="Gerade Verbindung 101"/>
          <p:cNvCxnSpPr>
            <a:cxnSpLocks/>
          </p:cNvCxnSpPr>
          <p:nvPr/>
        </p:nvCxnSpPr>
        <p:spPr>
          <a:xfrm>
            <a:off x="342293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5" name="Rechteck 24"/>
          <p:cNvSpPr>
            <a:spLocks/>
          </p:cNvSpPr>
          <p:nvPr/>
        </p:nvSpPr>
        <p:spPr>
          <a:xfrm>
            <a:off x="63354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350</a:t>
            </a:r>
            <a:r>
              <a:rPr lang="de-DE" sz="1400" dirty="0">
                <a:solidFill>
                  <a:srgbClr val="F08C23"/>
                </a:solidFill>
              </a:rPr>
              <a:t>+ KUNDEN</a:t>
            </a:r>
          </a:p>
          <a:p>
            <a:r>
              <a:rPr lang="de-DE" sz="1400" dirty="0">
                <a:solidFill>
                  <a:srgbClr val="F08C23"/>
                </a:solidFill>
              </a:rPr>
              <a:t>ALLER BRANCHEN</a:t>
            </a:r>
          </a:p>
        </p:txBody>
      </p:sp>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6399" y="4932129"/>
            <a:ext cx="1494298" cy="1494296"/>
          </a:xfrm>
          <a:prstGeom prst="rect">
            <a:avLst/>
          </a:prstGeom>
        </p:spPr>
      </p:pic>
      <p:sp>
        <p:nvSpPr>
          <p:cNvPr id="32" name="Rechteck 31"/>
          <p:cNvSpPr>
            <a:spLocks/>
          </p:cNvSpPr>
          <p:nvPr/>
        </p:nvSpPr>
        <p:spPr>
          <a:xfrm>
            <a:off x="342875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FULL SERVICE-anbieter</a:t>
            </a:r>
          </a:p>
        </p:txBody>
      </p:sp>
      <p:cxnSp>
        <p:nvCxnSpPr>
          <p:cNvPr id="30" name="Gerade Verbindung 101"/>
          <p:cNvCxnSpPr>
            <a:cxnSpLocks/>
          </p:cNvCxnSpPr>
          <p:nvPr/>
        </p:nvCxnSpPr>
        <p:spPr>
          <a:xfrm>
            <a:off x="633549"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7" name="Gruppieren 6">
            <a:extLst>
              <a:ext uri="{FF2B5EF4-FFF2-40B4-BE49-F238E27FC236}">
                <a16:creationId xmlns:a16="http://schemas.microsoft.com/office/drawing/2014/main" id="{3DF14F23-B224-4E00-9C3B-DD56C2D327CB}"/>
              </a:ext>
            </a:extLst>
          </p:cNvPr>
          <p:cNvGrpSpPr/>
          <p:nvPr/>
        </p:nvGrpSpPr>
        <p:grpSpPr>
          <a:xfrm>
            <a:off x="9007521" y="4275898"/>
            <a:ext cx="2520000" cy="2160000"/>
            <a:chOff x="6218140" y="4275897"/>
            <a:chExt cx="2520000" cy="2160000"/>
          </a:xfrm>
        </p:grpSpPr>
        <p:pic>
          <p:nvPicPr>
            <p:cNvPr id="6" name="Grafik 5"/>
            <p:cNvPicPr>
              <a:picLocks noChangeAspect="1"/>
            </p:cNvPicPr>
            <p:nvPr/>
          </p:nvPicPr>
          <p:blipFill rotWithShape="1">
            <a:blip r:embed="rId9" cstate="print">
              <a:extLst>
                <a:ext uri="{28A0092B-C50C-407E-A947-70E740481C1C}">
                  <a14:useLocalDpi xmlns:a14="http://schemas.microsoft.com/office/drawing/2010/main" val="0"/>
                </a:ext>
              </a:extLst>
            </a:blip>
            <a:srcRect t="20678" b="16394"/>
            <a:stretch/>
          </p:blipFill>
          <p:spPr>
            <a:xfrm>
              <a:off x="6540102" y="5079736"/>
              <a:ext cx="1876076" cy="1180584"/>
            </a:xfrm>
            <a:prstGeom prst="rect">
              <a:avLst/>
            </a:prstGeom>
          </p:spPr>
        </p:pic>
        <p:sp>
          <p:nvSpPr>
            <p:cNvPr id="40" name="Rechteck 39"/>
            <p:cNvSpPr>
              <a:spLocks/>
            </p:cNvSpPr>
            <p:nvPr/>
          </p:nvSpPr>
          <p:spPr>
            <a:xfrm>
              <a:off x="6218140"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44" name="Gerade Verbindung 101"/>
            <p:cNvCxnSpPr>
              <a:cxnSpLocks/>
            </p:cNvCxnSpPr>
            <p:nvPr/>
          </p:nvCxnSpPr>
          <p:spPr>
            <a:xfrm>
              <a:off x="621814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cxnSp>
        <p:nvCxnSpPr>
          <p:cNvPr id="38" name="Gerade Verbindung 101"/>
          <p:cNvCxnSpPr>
            <a:cxnSpLocks/>
          </p:cNvCxnSpPr>
          <p:nvPr/>
        </p:nvCxnSpPr>
        <p:spPr>
          <a:xfrm>
            <a:off x="342293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46BA957-3B0F-4B6A-9E34-2F1120378643}"/>
              </a:ext>
            </a:extLst>
          </p:cNvPr>
          <p:cNvGrpSpPr/>
          <p:nvPr/>
        </p:nvGrpSpPr>
        <p:grpSpPr>
          <a:xfrm>
            <a:off x="6212311" y="4275897"/>
            <a:ext cx="2520000" cy="2160000"/>
            <a:chOff x="9007521" y="4275897"/>
            <a:chExt cx="2520000" cy="2160000"/>
          </a:xfrm>
        </p:grpSpPr>
        <p:sp>
          <p:nvSpPr>
            <p:cNvPr id="26" name="Rechteck 25"/>
            <p:cNvSpPr>
              <a:spLocks/>
            </p:cNvSpPr>
            <p:nvPr/>
          </p:nvSpPr>
          <p:spPr>
            <a:xfrm>
              <a:off x="9007521"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INFOMOTION LAB</a:t>
              </a:r>
            </a:p>
          </p:txBody>
        </p:sp>
        <p:cxnSp>
          <p:nvCxnSpPr>
            <p:cNvPr id="49" name="Gerade Verbindung 101"/>
            <p:cNvCxnSpPr>
              <a:cxnSpLocks/>
            </p:cNvCxnSpPr>
            <p:nvPr/>
          </p:nvCxnSpPr>
          <p:spPr>
            <a:xfrm>
              <a:off x="9007521"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29" name="Grafik 28"/>
            <p:cNvPicPr>
              <a:picLocks noChangeAspect="1"/>
            </p:cNvPicPr>
            <p:nvPr/>
          </p:nvPicPr>
          <p:blipFill rotWithShape="1">
            <a:blip r:embed="rId10" cstate="print">
              <a:extLst>
                <a:ext uri="{28A0092B-C50C-407E-A947-70E740481C1C}">
                  <a14:useLocalDpi xmlns:a14="http://schemas.microsoft.com/office/drawing/2010/main" val="0"/>
                </a:ext>
              </a:extLst>
            </a:blip>
            <a:srcRect t="11781"/>
            <a:stretch/>
          </p:blipFill>
          <p:spPr>
            <a:xfrm>
              <a:off x="9475109" y="5018516"/>
              <a:ext cx="1392765" cy="1228690"/>
            </a:xfrm>
            <a:prstGeom prst="rect">
              <a:avLst/>
            </a:prstGeom>
          </p:spPr>
        </p:pic>
      </p:grpSp>
      <p:grpSp>
        <p:nvGrpSpPr>
          <p:cNvPr id="56" name="Gruppieren 55"/>
          <p:cNvGrpSpPr/>
          <p:nvPr/>
        </p:nvGrpSpPr>
        <p:grpSpPr>
          <a:xfrm>
            <a:off x="12343565" y="4292675"/>
            <a:ext cx="2531591" cy="2160000"/>
            <a:chOff x="6229089" y="4292675"/>
            <a:chExt cx="2531591" cy="2160000"/>
          </a:xfrm>
        </p:grpSpPr>
        <p:sp>
          <p:nvSpPr>
            <p:cNvPr id="57" name="Rechteck 56"/>
            <p:cNvSpPr>
              <a:spLocks/>
            </p:cNvSpPr>
            <p:nvPr/>
          </p:nvSpPr>
          <p:spPr>
            <a:xfrm>
              <a:off x="6229089" y="4292676"/>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58" name="Gerade Verbindung 101"/>
            <p:cNvCxnSpPr>
              <a:cxnSpLocks/>
            </p:cNvCxnSpPr>
            <p:nvPr/>
          </p:nvCxnSpPr>
          <p:spPr>
            <a:xfrm>
              <a:off x="6229089" y="429267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6302710" y="5115821"/>
              <a:ext cx="2457970" cy="941359"/>
              <a:chOff x="6302710" y="5115821"/>
              <a:chExt cx="2457970" cy="941359"/>
            </a:xfrm>
          </p:grpSpPr>
          <p:pic>
            <p:nvPicPr>
              <p:cNvPr id="60" name="Grafik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557" y="5115821"/>
                <a:ext cx="522532" cy="102374"/>
              </a:xfrm>
              <a:prstGeom prst="rect">
                <a:avLst/>
              </a:prstGeom>
            </p:spPr>
          </p:pic>
          <p:pic>
            <p:nvPicPr>
              <p:cNvPr id="61" name="Picture 12" descr="C:\Users\Steffen Kandler\Desktop\Partner Logos skaliert\SAS.jp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388" t="37841" r="26583" b="38527"/>
              <a:stretch/>
            </p:blipFill>
            <p:spPr bwMode="auto">
              <a:xfrm>
                <a:off x="8363752" y="5883195"/>
                <a:ext cx="396928" cy="15958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fik 61"/>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1175" y="5868794"/>
                <a:ext cx="396928" cy="188386"/>
              </a:xfrm>
              <a:prstGeom prst="rect">
                <a:avLst/>
              </a:prstGeom>
            </p:spPr>
          </p:pic>
          <p:pic>
            <p:nvPicPr>
              <p:cNvPr id="63" name="Grafik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21175" y="5115821"/>
                <a:ext cx="396928" cy="147754"/>
              </a:xfrm>
              <a:prstGeom prst="rect">
                <a:avLst/>
              </a:prstGeom>
            </p:spPr>
          </p:pic>
          <p:pic>
            <p:nvPicPr>
              <p:cNvPr id="64" name="Grafik 63"/>
              <p:cNvPicPr>
                <a:picLocks noChangeAspect="1"/>
              </p:cNvPicPr>
              <p:nvPr/>
            </p:nvPicPr>
            <p:blipFill rotWithShape="1">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23720" b="24106"/>
              <a:stretch/>
            </p:blipFill>
            <p:spPr>
              <a:xfrm>
                <a:off x="8042941" y="5511465"/>
                <a:ext cx="717739" cy="116165"/>
              </a:xfrm>
              <a:prstGeom prst="rect">
                <a:avLst/>
              </a:prstGeom>
            </p:spPr>
          </p:pic>
          <p:pic>
            <p:nvPicPr>
              <p:cNvPr id="65" name="Picture 8" descr="http://www.infomotion.de/var/infomotion/storage/images/unternehmen/expertise/unsere-technologien/microstrategy/10573-4-ger-DE/MicroStrategy_image8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60770" y="5502375"/>
                <a:ext cx="717738" cy="111322"/>
              </a:xfrm>
              <a:prstGeom prst="rect">
                <a:avLst/>
              </a:prstGeom>
              <a:noFill/>
              <a:extLst>
                <a:ext uri="{909E8E84-426E-40DD-AFC4-6F175D3DCCD1}">
                  <a14:hiddenFill xmlns:a14="http://schemas.microsoft.com/office/drawing/2010/main">
                    <a:solidFill>
                      <a:srgbClr val="FFFFFF"/>
                    </a:solidFill>
                  </a14:hiddenFill>
                </a:ext>
              </a:extLst>
            </p:spPr>
          </p:pic>
          <p:pic>
            <p:nvPicPr>
              <p:cNvPr id="66" name="Grafik 65"/>
              <p:cNvPicPr>
                <a:picLocks noChangeAspect="1"/>
              </p:cNvPicPr>
              <p:nvPr/>
            </p:nvPicPr>
            <p:blipFill rotWithShape="1">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10419" t="20097" r="8254" b="25141"/>
              <a:stretch/>
            </p:blipFill>
            <p:spPr>
              <a:xfrm>
                <a:off x="6302710" y="5465431"/>
                <a:ext cx="717738" cy="165443"/>
              </a:xfrm>
              <a:prstGeom prst="rect">
                <a:avLst/>
              </a:prstGeom>
            </p:spPr>
          </p:pic>
          <p:pic>
            <p:nvPicPr>
              <p:cNvPr id="67" name="Picture 2" descr="http://www.infomotion.de/var/infomotion/storage/images/unternehmen/expertise/unsere-technologien/cloudera/10199-7-ger-DE/Cloudera_image80.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37375"/>
              <a:stretch/>
            </p:blipFill>
            <p:spPr bwMode="auto">
              <a:xfrm>
                <a:off x="6309353" y="5115821"/>
                <a:ext cx="522532" cy="9901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www.infomotion.de/var/infomotion/storage/images/unternehmen/expertise/unsere-technologien/qlik/10653-9-ger-DE/Qlik_image80.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8238" t="22601" r="39131" b="22737"/>
              <a:stretch/>
            </p:blipFill>
            <p:spPr bwMode="auto">
              <a:xfrm>
                <a:off x="6309353" y="5899792"/>
                <a:ext cx="396928" cy="1573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3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2361-709B-844B-B1FC-DAA898BDDD96}"/>
              </a:ext>
            </a:extLst>
          </p:cNvPr>
          <p:cNvSpPr>
            <a:spLocks noGrp="1"/>
          </p:cNvSpPr>
          <p:nvPr>
            <p:ph type="title"/>
          </p:nvPr>
        </p:nvSpPr>
        <p:spPr/>
        <p:txBody>
          <a:bodyPr/>
          <a:lstStyle/>
          <a:p>
            <a:r>
              <a:rPr lang="de-DE" dirty="0"/>
              <a:t>IBM Cloud (Watson </a:t>
            </a:r>
            <a:r>
              <a:rPr lang="de-DE"/>
              <a:t>Assistant)</a:t>
            </a:r>
            <a:endParaRPr lang="de-DE" dirty="0"/>
          </a:p>
        </p:txBody>
      </p:sp>
      <p:sp>
        <p:nvSpPr>
          <p:cNvPr id="3" name="Text Placeholder 2">
            <a:extLst>
              <a:ext uri="{FF2B5EF4-FFF2-40B4-BE49-F238E27FC236}">
                <a16:creationId xmlns:a16="http://schemas.microsoft.com/office/drawing/2014/main" id="{040CBCEC-2EEB-4740-9C2E-D7FF20B84DDD}"/>
              </a:ext>
            </a:extLst>
          </p:cNvPr>
          <p:cNvSpPr>
            <a:spLocks noGrp="1"/>
          </p:cNvSpPr>
          <p:nvPr>
            <p:ph type="body" sz="quarter" idx="10"/>
          </p:nvPr>
        </p:nvSpPr>
        <p:spPr/>
        <p:txBody>
          <a:bodyPr/>
          <a:lstStyle/>
          <a:p>
            <a:endParaRPr lang="de-DE"/>
          </a:p>
        </p:txBody>
      </p:sp>
      <p:pic>
        <p:nvPicPr>
          <p:cNvPr id="5" name="Content Placeholder 4">
            <a:extLst>
              <a:ext uri="{FF2B5EF4-FFF2-40B4-BE49-F238E27FC236}">
                <a16:creationId xmlns:a16="http://schemas.microsoft.com/office/drawing/2014/main" id="{8EFDA910-92D1-A34D-B1E4-C2413E3B7FC0}"/>
              </a:ext>
            </a:extLst>
          </p:cNvPr>
          <p:cNvPicPr>
            <a:picLocks noGrp="1" noChangeAspect="1"/>
          </p:cNvPicPr>
          <p:nvPr>
            <p:ph idx="1"/>
          </p:nvPr>
        </p:nvPicPr>
        <p:blipFill>
          <a:blip r:embed="rId2"/>
          <a:stretch>
            <a:fillRect/>
          </a:stretch>
        </p:blipFill>
        <p:spPr>
          <a:xfrm>
            <a:off x="3793331" y="1844675"/>
            <a:ext cx="4608513" cy="4608513"/>
          </a:xfrm>
          <a:prstGeom prst="rect">
            <a:avLst/>
          </a:prstGeom>
        </p:spPr>
      </p:pic>
    </p:spTree>
    <p:extLst>
      <p:ext uri="{BB962C8B-B14F-4D97-AF65-F5344CB8AC3E}">
        <p14:creationId xmlns:p14="http://schemas.microsoft.com/office/powerpoint/2010/main" val="271788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048-6E33-7340-8385-34FDF18B74E6}"/>
              </a:ext>
            </a:extLst>
          </p:cNvPr>
          <p:cNvSpPr>
            <a:spLocks noGrp="1"/>
          </p:cNvSpPr>
          <p:nvPr>
            <p:ph type="title"/>
          </p:nvPr>
        </p:nvSpPr>
        <p:spPr/>
        <p:txBody>
          <a:bodyPr/>
          <a:lstStyle/>
          <a:p>
            <a:r>
              <a:rPr lang="de-DE" dirty="0"/>
              <a:t>Warum Chatbots?</a:t>
            </a:r>
          </a:p>
        </p:txBody>
      </p:sp>
      <p:sp>
        <p:nvSpPr>
          <p:cNvPr id="3" name="Text Placeholder 2">
            <a:extLst>
              <a:ext uri="{FF2B5EF4-FFF2-40B4-BE49-F238E27FC236}">
                <a16:creationId xmlns:a16="http://schemas.microsoft.com/office/drawing/2014/main" id="{17113B41-7561-7745-8367-05AC045179F6}"/>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23AC7A55-CF2E-1146-9617-5765628B8998}"/>
              </a:ext>
            </a:extLst>
          </p:cNvPr>
          <p:cNvPicPr>
            <a:picLocks noChangeAspect="1"/>
          </p:cNvPicPr>
          <p:nvPr/>
        </p:nvPicPr>
        <p:blipFill>
          <a:blip r:embed="rId2"/>
          <a:stretch>
            <a:fillRect/>
          </a:stretch>
        </p:blipFill>
        <p:spPr>
          <a:xfrm>
            <a:off x="5053270" y="1592264"/>
            <a:ext cx="6491029" cy="5095214"/>
          </a:xfrm>
          <a:prstGeom prst="rect">
            <a:avLst/>
          </a:prstGeom>
        </p:spPr>
      </p:pic>
      <p:pic>
        <p:nvPicPr>
          <p:cNvPr id="6" name="Picture 5">
            <a:extLst>
              <a:ext uri="{FF2B5EF4-FFF2-40B4-BE49-F238E27FC236}">
                <a16:creationId xmlns:a16="http://schemas.microsoft.com/office/drawing/2014/main" id="{15697494-88E3-CC4D-B15C-367A244D0C84}"/>
              </a:ext>
            </a:extLst>
          </p:cNvPr>
          <p:cNvPicPr>
            <a:picLocks noChangeAspect="1"/>
          </p:cNvPicPr>
          <p:nvPr/>
        </p:nvPicPr>
        <p:blipFill>
          <a:blip r:embed="rId3"/>
          <a:stretch>
            <a:fillRect/>
          </a:stretch>
        </p:blipFill>
        <p:spPr>
          <a:xfrm>
            <a:off x="1318437" y="2296633"/>
            <a:ext cx="2960124" cy="3072891"/>
          </a:xfrm>
          <a:prstGeom prst="rect">
            <a:avLst/>
          </a:prstGeom>
        </p:spPr>
      </p:pic>
    </p:spTree>
    <p:extLst>
      <p:ext uri="{BB962C8B-B14F-4D97-AF65-F5344CB8AC3E}">
        <p14:creationId xmlns:p14="http://schemas.microsoft.com/office/powerpoint/2010/main" val="27557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Alle Informationen zum Nachlesen</a:t>
            </a:r>
          </a:p>
        </p:txBody>
      </p:sp>
      <p:sp>
        <p:nvSpPr>
          <p:cNvPr id="7" name="Textplatzhalter 6"/>
          <p:cNvSpPr>
            <a:spLocks noGrp="1"/>
          </p:cNvSpPr>
          <p:nvPr>
            <p:ph type="body" sz="quarter" idx="10"/>
          </p:nvPr>
        </p:nvSpPr>
        <p:spPr/>
        <p:txBody>
          <a:bodyPr/>
          <a:lstStyle/>
          <a:p>
            <a:endParaRPr lang="de-DE"/>
          </a:p>
        </p:txBody>
      </p:sp>
      <p:pic>
        <p:nvPicPr>
          <p:cNvPr id="2" name="Content Placeholder 1">
            <a:extLst>
              <a:ext uri="{FF2B5EF4-FFF2-40B4-BE49-F238E27FC236}">
                <a16:creationId xmlns:a16="http://schemas.microsoft.com/office/drawing/2014/main" id="{B446ABBC-9932-CA4F-BC1E-52954767BBD2}"/>
              </a:ext>
            </a:extLst>
          </p:cNvPr>
          <p:cNvPicPr>
            <a:picLocks noGrp="1" noChangeAspect="1"/>
          </p:cNvPicPr>
          <p:nvPr>
            <p:ph idx="1"/>
          </p:nvPr>
        </p:nvPicPr>
        <p:blipFill>
          <a:blip r:embed="rId2"/>
          <a:stretch>
            <a:fillRect/>
          </a:stretch>
        </p:blipFill>
        <p:spPr>
          <a:xfrm>
            <a:off x="5031204" y="1592264"/>
            <a:ext cx="6513095" cy="5406852"/>
          </a:xfrm>
          <a:prstGeom prst="rect">
            <a:avLst/>
          </a:prstGeom>
        </p:spPr>
      </p:pic>
      <p:sp>
        <p:nvSpPr>
          <p:cNvPr id="3" name="Rectangle 2">
            <a:extLst>
              <a:ext uri="{FF2B5EF4-FFF2-40B4-BE49-F238E27FC236}">
                <a16:creationId xmlns:a16="http://schemas.microsoft.com/office/drawing/2014/main" id="{69A72906-FEF0-C64C-88E8-3B120FE6ED0A}"/>
              </a:ext>
            </a:extLst>
          </p:cNvPr>
          <p:cNvSpPr/>
          <p:nvPr/>
        </p:nvSpPr>
        <p:spPr>
          <a:xfrm>
            <a:off x="650327" y="3926357"/>
            <a:ext cx="4380877" cy="369332"/>
          </a:xfrm>
          <a:prstGeom prst="rect">
            <a:avLst/>
          </a:prstGeom>
        </p:spPr>
        <p:txBody>
          <a:bodyPr wrap="square">
            <a:spAutoFit/>
          </a:bodyPr>
          <a:lstStyle/>
          <a:p>
            <a:r>
              <a:rPr lang="de-DE" b="1" dirty="0" err="1"/>
              <a:t>gitlab.infomotion.de</a:t>
            </a:r>
            <a:r>
              <a:rPr lang="de-DE" b="1" dirty="0"/>
              <a:t>/lv1871/</a:t>
            </a:r>
            <a:r>
              <a:rPr lang="de-DE" b="1" dirty="0" err="1"/>
              <a:t>chatbot</a:t>
            </a:r>
            <a:endParaRPr lang="de-DE" b="1" dirty="0"/>
          </a:p>
        </p:txBody>
      </p:sp>
    </p:spTree>
    <p:extLst>
      <p:ext uri="{BB962C8B-B14F-4D97-AF65-F5344CB8AC3E}">
        <p14:creationId xmlns:p14="http://schemas.microsoft.com/office/powerpoint/2010/main" val="177278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 des </a:t>
            </a:r>
            <a:r>
              <a:rPr lang="de-DE" dirty="0" err="1"/>
              <a:t>Dojos</a:t>
            </a:r>
            <a:r>
              <a:rPr lang="de-DE" dirty="0"/>
              <a:t>: Entwicklung eines vollständigen Chatbots</a:t>
            </a:r>
          </a:p>
        </p:txBody>
      </p:sp>
      <p:sp>
        <p:nvSpPr>
          <p:cNvPr id="3" name="Textplatzhalter 2"/>
          <p:cNvSpPr>
            <a:spLocks noGrp="1"/>
          </p:cNvSpPr>
          <p:nvPr>
            <p:ph type="body" sz="quarter" idx="10"/>
          </p:nvPr>
        </p:nvSpPr>
        <p:spPr/>
        <p:txBody>
          <a:bodyPr/>
          <a:lstStyle/>
          <a:p>
            <a:endParaRPr lang="de-DE" dirty="0"/>
          </a:p>
        </p:txBody>
      </p:sp>
      <p:grpSp>
        <p:nvGrpSpPr>
          <p:cNvPr id="18" name="Gruppieren 17"/>
          <p:cNvGrpSpPr/>
          <p:nvPr/>
        </p:nvGrpSpPr>
        <p:grpSpPr>
          <a:xfrm>
            <a:off x="672907" y="3216550"/>
            <a:ext cx="10871392" cy="1742820"/>
            <a:chOff x="1787449" y="3318690"/>
            <a:chExt cx="8619730" cy="1017861"/>
          </a:xfrm>
        </p:grpSpPr>
        <p:sp>
          <p:nvSpPr>
            <p:cNvPr id="5" name="Rectangle 2"/>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6" name="Text Box 3"/>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7" name="Rectangle 4"/>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8" name="Text Box 5"/>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9" name="Text Box 6"/>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0" name="Rectangle 7"/>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1" name="Text Box 8"/>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2" name="Freeform 9"/>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3" name="AutoShape 10"/>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6" name="AutoShape 13"/>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7" name="Line 14"/>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5" name="Freeform 12"/>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367167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EB35-E1D5-7B42-A08C-9AD3A7EC0161}"/>
              </a:ext>
            </a:extLst>
          </p:cNvPr>
          <p:cNvSpPr>
            <a:spLocks noGrp="1"/>
          </p:cNvSpPr>
          <p:nvPr>
            <p:ph type="title"/>
          </p:nvPr>
        </p:nvSpPr>
        <p:spPr/>
        <p:txBody>
          <a:bodyPr/>
          <a:lstStyle/>
          <a:p>
            <a:r>
              <a:rPr lang="de-DE" dirty="0"/>
              <a:t>Zeitplanung Katas</a:t>
            </a:r>
          </a:p>
        </p:txBody>
      </p:sp>
      <p:sp>
        <p:nvSpPr>
          <p:cNvPr id="3" name="Text Placeholder 2">
            <a:extLst>
              <a:ext uri="{FF2B5EF4-FFF2-40B4-BE49-F238E27FC236}">
                <a16:creationId xmlns:a16="http://schemas.microsoft.com/office/drawing/2014/main" id="{E4060D7A-CD45-284F-8585-7262D97FD261}"/>
              </a:ext>
            </a:extLst>
          </p:cNvPr>
          <p:cNvSpPr>
            <a:spLocks noGrp="1"/>
          </p:cNvSpPr>
          <p:nvPr>
            <p:ph type="body" sz="quarter" idx="10"/>
          </p:nvPr>
        </p:nvSpPr>
        <p:spPr/>
        <p:txBody>
          <a:bodyPr/>
          <a:lstStyle/>
          <a:p>
            <a:endParaRPr lang="de-DE"/>
          </a:p>
        </p:txBody>
      </p:sp>
      <p:graphicFrame>
        <p:nvGraphicFramePr>
          <p:cNvPr id="4" name="Inhaltsplatzhalter 4">
            <a:extLst>
              <a:ext uri="{FF2B5EF4-FFF2-40B4-BE49-F238E27FC236}">
                <a16:creationId xmlns:a16="http://schemas.microsoft.com/office/drawing/2014/main" id="{88A1C5D6-3F0C-6147-85B3-B9559CAC9398}"/>
              </a:ext>
            </a:extLst>
          </p:cNvPr>
          <p:cNvGraphicFramePr>
            <a:graphicFrameLocks/>
          </p:cNvGraphicFramePr>
          <p:nvPr>
            <p:extLst>
              <p:ext uri="{D42A27DB-BD31-4B8C-83A1-F6EECF244321}">
                <p14:modId xmlns:p14="http://schemas.microsoft.com/office/powerpoint/2010/main" val="2838693906"/>
              </p:ext>
            </p:extLst>
          </p:nvPr>
        </p:nvGraphicFramePr>
        <p:xfrm>
          <a:off x="634399" y="1819960"/>
          <a:ext cx="10909899" cy="4516670"/>
        </p:xfrm>
        <a:graphic>
          <a:graphicData uri="http://schemas.openxmlformats.org/drawingml/2006/table">
            <a:tbl>
              <a:tblPr firstRow="1" bandRow="1">
                <a:tableStyleId>{F2DE63D5-997A-4646-A377-4702673A728D}</a:tableStyleId>
              </a:tblPr>
              <a:tblGrid>
                <a:gridCol w="1146275">
                  <a:extLst>
                    <a:ext uri="{9D8B030D-6E8A-4147-A177-3AD203B41FA5}">
                      <a16:colId xmlns:a16="http://schemas.microsoft.com/office/drawing/2014/main" val="20000"/>
                    </a:ext>
                  </a:extLst>
                </a:gridCol>
                <a:gridCol w="4299284">
                  <a:extLst>
                    <a:ext uri="{9D8B030D-6E8A-4147-A177-3AD203B41FA5}">
                      <a16:colId xmlns:a16="http://schemas.microsoft.com/office/drawing/2014/main" val="20001"/>
                    </a:ext>
                  </a:extLst>
                </a:gridCol>
                <a:gridCol w="5464340">
                  <a:extLst>
                    <a:ext uri="{9D8B030D-6E8A-4147-A177-3AD203B41FA5}">
                      <a16:colId xmlns:a16="http://schemas.microsoft.com/office/drawing/2014/main" val="20002"/>
                    </a:ext>
                  </a:extLst>
                </a:gridCol>
              </a:tblGrid>
              <a:tr h="903334">
                <a:tc>
                  <a:txBody>
                    <a:bodyPr/>
                    <a:lstStyle/>
                    <a:p>
                      <a:r>
                        <a:rPr lang="de-DE" sz="1600" b="0" dirty="0"/>
                        <a:t>Dauer</a:t>
                      </a:r>
                    </a:p>
                  </a:txBody>
                  <a:tcPr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Kata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Beschreibung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3334">
                <a:tc>
                  <a:txBody>
                    <a:bodyPr/>
                    <a:lstStyle/>
                    <a:p>
                      <a:r>
                        <a:rPr lang="de-DE" sz="1600" dirty="0">
                          <a:solidFill>
                            <a:schemeClr val="tx1"/>
                          </a:solidFill>
                        </a:rPr>
                        <a:t>20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solidFill>
                            <a:schemeClr val="tx1"/>
                          </a:solidFill>
                        </a:rPr>
                        <a:t>Erstelle </a:t>
                      </a:r>
                      <a:r>
                        <a:rPr lang="de-DE" sz="1600" kern="1200" dirty="0">
                          <a:solidFill>
                            <a:schemeClr val="tx1"/>
                          </a:solidFill>
                          <a:effectLst/>
                          <a:latin typeface="+mn-lt"/>
                          <a:ea typeface="+mn-ea"/>
                          <a:cs typeface="+mn-cs"/>
                        </a:rPr>
                        <a:t>Watson </a:t>
                      </a:r>
                      <a:r>
                        <a:rPr lang="de-DE" sz="1600" kern="1200" dirty="0" err="1">
                          <a:solidFill>
                            <a:schemeClr val="tx1"/>
                          </a:solidFill>
                          <a:effectLst/>
                          <a:latin typeface="+mn-lt"/>
                          <a:ea typeface="+mn-ea"/>
                          <a:cs typeface="+mn-cs"/>
                        </a:rPr>
                        <a:t>Conversation</a:t>
                      </a:r>
                      <a:r>
                        <a:rPr lang="de-DE" sz="1600" kern="1200" dirty="0">
                          <a:solidFill>
                            <a:schemeClr val="tx1"/>
                          </a:solidFill>
                          <a:effectLst/>
                          <a:latin typeface="+mn-lt"/>
                          <a:ea typeface="+mn-ea"/>
                          <a:cs typeface="+mn-cs"/>
                        </a:rPr>
                        <a:t> Service</a:t>
                      </a:r>
                    </a:p>
                    <a:p>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Dialog erstellen</a:t>
                      </a:r>
                    </a:p>
                    <a:p>
                      <a:pPr marL="285750" indent="-285750">
                        <a:buFont typeface="Arial" panose="020B0604020202020204" pitchFamily="34" charset="0"/>
                        <a:buChar char="•"/>
                      </a:pPr>
                      <a:r>
                        <a:rPr lang="de-DE" sz="1600" kern="1200" dirty="0" err="1">
                          <a:solidFill>
                            <a:schemeClr val="tx1"/>
                          </a:solidFill>
                          <a:effectLst/>
                          <a:latin typeface="+mn-lt"/>
                          <a:ea typeface="+mn-ea"/>
                          <a:cs typeface="+mn-cs"/>
                        </a:rPr>
                        <a:t>Intents</a:t>
                      </a:r>
                      <a:r>
                        <a:rPr lang="de-DE" sz="1600" kern="1200" dirty="0">
                          <a:solidFill>
                            <a:schemeClr val="tx1"/>
                          </a:solidFill>
                          <a:effectLst/>
                          <a:latin typeface="+mn-lt"/>
                          <a:ea typeface="+mn-ea"/>
                          <a:cs typeface="+mn-cs"/>
                        </a:rPr>
                        <a:t> &amp; </a:t>
                      </a:r>
                      <a:r>
                        <a:rPr lang="de-DE" sz="1600" kern="1200" dirty="0" err="1">
                          <a:solidFill>
                            <a:schemeClr val="tx1"/>
                          </a:solidFill>
                          <a:effectLst/>
                          <a:latin typeface="+mn-lt"/>
                          <a:ea typeface="+mn-ea"/>
                          <a:cs typeface="+mn-cs"/>
                        </a:rPr>
                        <a:t>Entities</a:t>
                      </a:r>
                      <a:r>
                        <a:rPr lang="de-DE" sz="1600" kern="1200" dirty="0">
                          <a:solidFill>
                            <a:schemeClr val="tx1"/>
                          </a:solidFill>
                          <a:effectLst/>
                          <a:latin typeface="+mn-lt"/>
                          <a:ea typeface="+mn-ea"/>
                          <a:cs typeface="+mn-cs"/>
                        </a:rPr>
                        <a:t> verbessern</a:t>
                      </a:r>
                      <a:r>
                        <a:rPr lang="de-DE" sz="1600" dirty="0">
                          <a:effectLst/>
                        </a:rPr>
                        <a:t> </a:t>
                      </a:r>
                    </a:p>
                    <a:p>
                      <a:pPr marL="285750" indent="-285750">
                        <a:buFont typeface="Arial" panose="020B0604020202020204" pitchFamily="34" charset="0"/>
                        <a:buChar char="•"/>
                      </a:pPr>
                      <a:r>
                        <a:rPr lang="de-DE" sz="1600" dirty="0">
                          <a:solidFill>
                            <a:schemeClr val="tx1"/>
                          </a:solidFill>
                          <a:effectLst/>
                        </a:rPr>
                        <a:t>Analyse von Konversationen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903334">
                <a:tc>
                  <a:txBody>
                    <a:bodyPr/>
                    <a:lstStyle/>
                    <a:p>
                      <a:r>
                        <a:rPr lang="de-DE" sz="1600" dirty="0">
                          <a:solidFill>
                            <a:schemeClr val="tx1"/>
                          </a:solidFill>
                        </a:rPr>
                        <a:t>30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Binde WCS </a:t>
                      </a:r>
                      <a:r>
                        <a:rPr lang="de-DE" sz="1600" dirty="0" err="1">
                          <a:solidFill>
                            <a:schemeClr val="tx1"/>
                          </a:solidFill>
                        </a:rPr>
                        <a:t>and</a:t>
                      </a:r>
                      <a:r>
                        <a:rPr lang="de-DE" sz="1600" dirty="0">
                          <a:solidFill>
                            <a:schemeClr val="tx1"/>
                          </a:solidFill>
                        </a:rPr>
                        <a:t> Orchestration Layer 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Watson SDK</a:t>
                      </a: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Anbindung Watson </a:t>
                      </a:r>
                      <a:r>
                        <a:rPr lang="de-DE" sz="1600" kern="1200" dirty="0" err="1">
                          <a:solidFill>
                            <a:schemeClr val="tx1"/>
                          </a:solidFill>
                          <a:effectLst/>
                          <a:latin typeface="+mn-lt"/>
                          <a:ea typeface="+mn-ea"/>
                          <a:cs typeface="+mn-cs"/>
                        </a:rPr>
                        <a:t>Conversation</a:t>
                      </a:r>
                      <a:endParaRPr lang="de-DE" sz="160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Binde API der LV 1871 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ea typeface="+mn-ea"/>
                          <a:cs typeface="+mn-cs"/>
                        </a:rPr>
                        <a:t>Anbindung API LV1871</a:t>
                      </a:r>
                      <a:r>
                        <a:rPr lang="de-DE" sz="1600" dirty="0">
                          <a:effectLst/>
                        </a:rPr>
                        <a:t> </a:t>
                      </a:r>
                      <a:endParaRPr lang="de-DE" sz="1600" dirty="0">
                        <a:solidFill>
                          <a:schemeClr val="tx1"/>
                        </a:solidFill>
                      </a:endParaRPr>
                    </a:p>
                    <a:p>
                      <a:pPr marL="285750" indent="-285750">
                        <a:buFont typeface="Arial" panose="020B0604020202020204" pitchFamily="34" charset="0"/>
                        <a:buChar char="•"/>
                      </a:pPr>
                      <a:r>
                        <a:rPr lang="de-DE" sz="1600" dirty="0">
                          <a:effectLst/>
                        </a:rPr>
                        <a:t>Übergabe von Kontextvariablen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Erweitere das System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des User Interface</a:t>
                      </a:r>
                    </a:p>
                    <a:p>
                      <a:pPr marL="285750" lvl="0" indent="-285750">
                        <a:buFont typeface="Arial" panose="020B0604020202020204" pitchFamily="34" charset="0"/>
                        <a:buChar char="•"/>
                      </a:pPr>
                      <a:r>
                        <a:rPr lang="de-DE" sz="1600" kern="1200" dirty="0" err="1">
                          <a:solidFill>
                            <a:schemeClr val="tx1"/>
                          </a:solidFill>
                          <a:effectLst/>
                          <a:latin typeface="+mn-lt"/>
                          <a:ea typeface="+mn-ea"/>
                          <a:cs typeface="+mn-cs"/>
                        </a:rPr>
                        <a:t>Logging</a:t>
                      </a:r>
                      <a:endParaRPr lang="de-DE"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‚Chit Chat‘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73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INFOMOTION 16:9">
  <a:themeElements>
    <a:clrScheme name="Benutzerdefiniert 25">
      <a:dk1>
        <a:srgbClr val="555555"/>
      </a:dk1>
      <a:lt1>
        <a:sysClr val="window" lastClr="FFFFFF"/>
      </a:lt1>
      <a:dk2>
        <a:srgbClr val="194B64"/>
      </a:dk2>
      <a:lt2>
        <a:srgbClr val="F6F6F6"/>
      </a:lt2>
      <a:accent1>
        <a:srgbClr val="FFD282"/>
      </a:accent1>
      <a:accent2>
        <a:srgbClr val="FAAA41"/>
      </a:accent2>
      <a:accent3>
        <a:srgbClr val="F08C23"/>
      </a:accent3>
      <a:accent4>
        <a:srgbClr val="F07328"/>
      </a:accent4>
      <a:accent5>
        <a:srgbClr val="EB5A19"/>
      </a:accent5>
      <a:accent6>
        <a:srgbClr val="E60514"/>
      </a:accent6>
      <a:hlink>
        <a:srgbClr val="F07328"/>
      </a:hlink>
      <a:folHlink>
        <a:srgbClr val="555555"/>
      </a:folHlink>
    </a:clrScheme>
    <a:fontScheme name="Indigo Headhunters">
      <a:majorFont>
        <a:latin typeface="Century Gothic"/>
        <a:ea typeface=""/>
        <a:cs typeface=""/>
      </a:majorFont>
      <a:minorFont>
        <a:latin typeface="Century Gothic"/>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E3E3"/>
        </a:solidFill>
        <a:ln w="9525" cmpd="sng">
          <a:solidFill>
            <a:srgbClr val="9D9D9D"/>
          </a:solidFill>
        </a:ln>
        <a:effectLst/>
      </a:spPr>
      <a:bodyPr lIns="72000" tIns="36000" rIns="72000" bIns="36000"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D9D9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defPPr>
      </a:lstStyle>
    </a:txDef>
  </a:objectDefaults>
  <a:extraClrSchemeLst/>
  <a:custClrLst>
    <a:custClr name="Custom Color 1">
      <a:srgbClr val="009696"/>
    </a:custClr>
    <a:custClr name="Custom Color 2">
      <a:srgbClr val="E3E3E3"/>
    </a:custClr>
    <a:custClr name="Custom Color 3">
      <a:srgbClr val="C6C6C6"/>
    </a:custClr>
    <a:custClr name="Custom Color 4">
      <a:srgbClr val="9D9D9D"/>
    </a:custClr>
    <a:custClr name="Custom Color 5">
      <a:srgbClr val="878787"/>
    </a:custClr>
    <a:custClr name="Custom Color 6">
      <a:srgbClr val="707070"/>
    </a:custClr>
  </a:custClrLst>
  <a:extLst>
    <a:ext uri="{05A4C25C-085E-4340-85A3-A5531E510DB2}">
      <thm15:themeFamily xmlns:thm15="http://schemas.microsoft.com/office/thememl/2012/main" name="Extended_IM_Master_16_9.potx" id="{E78751B8-0305-4E70-AFCE-90A08DCB1ABC}" vid="{E6EA00E0-B4B8-4D42-AF1D-DB32A66A380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ategories xmlns="http://schemas.microsoft.com/sharepoint/v3" xsi:nil="true"/>
    <_dlc_DocId xmlns="a5a282d6-f6a5-4601-8dbe-3c41b819e170">IFM99-1575-1727</_dlc_DocId>
    <_dlc_DocIdUrl xmlns="a5a282d6-f6a5-4601-8dbe-3c41b819e170">
      <Url>https://intranet.infomotion.de/Marketing_und_Vertrieb/_layouts/DocIdRedir.aspx?ID=IFM99-1575-1727</Url>
      <Description>IFM99-1575-1727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54EE28888DFBA4BA2E50DC307F5F964" ma:contentTypeVersion="2" ma:contentTypeDescription="Ein neues Dokument erstellen." ma:contentTypeScope="" ma:versionID="736cfe58c18d686163571dde22381dfe">
  <xsd:schema xmlns:xsd="http://www.w3.org/2001/XMLSchema" xmlns:xs="http://www.w3.org/2001/XMLSchema" xmlns:p="http://schemas.microsoft.com/office/2006/metadata/properties" xmlns:ns1="http://schemas.microsoft.com/sharepoint/v3" xmlns:ns2="a5a282d6-f6a5-4601-8dbe-3c41b819e170" targetNamespace="http://schemas.microsoft.com/office/2006/metadata/properties" ma:root="true" ma:fieldsID="0c13b6046701aeb0424d880c448afbc9" ns1:_="" ns2:_="">
    <xsd:import namespace="http://schemas.microsoft.com/sharepoint/v3"/>
    <xsd:import namespace="a5a282d6-f6a5-4601-8dbe-3c41b819e170"/>
    <xsd:element name="properties">
      <xsd:complexType>
        <xsd:sequence>
          <xsd:element name="documentManagement">
            <xsd:complexType>
              <xsd:all>
                <xsd:element ref="ns1:Categorie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ies" ma:index="8" nillable="true" ma:displayName="Kategorien" ma:description="" ma:internalName="Categorie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a282d6-f6a5-4601-8dbe-3c41b819e170"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296A80-8507-4317-9770-B6780FC66D6C}">
  <ds:schemaRefs>
    <ds:schemaRef ds:uri="http://schemas.microsoft.com/sharepoint/events"/>
  </ds:schemaRefs>
</ds:datastoreItem>
</file>

<file path=customXml/itemProps2.xml><?xml version="1.0" encoding="utf-8"?>
<ds:datastoreItem xmlns:ds="http://schemas.openxmlformats.org/officeDocument/2006/customXml" ds:itemID="{A40366F6-66CC-40E9-ADEB-7CB1762EABF0}">
  <ds:schemaRefs>
    <ds:schemaRef ds:uri="http://purl.org/dc/elements/1.1/"/>
    <ds:schemaRef ds:uri="http://schemas.openxmlformats.org/package/2006/metadata/core-properties"/>
    <ds:schemaRef ds:uri="http://schemas.microsoft.com/office/infopath/2007/PartnerControls"/>
    <ds:schemaRef ds:uri="http://www.w3.org/XML/1998/namespace"/>
    <ds:schemaRef ds:uri="a5a282d6-f6a5-4601-8dbe-3c41b819e170"/>
    <ds:schemaRef ds:uri="http://schemas.microsoft.com/office/2006/documentManagement/types"/>
    <ds:schemaRef ds:uri="http://purl.org/dc/dcmityp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4C7AD0C-A718-4312-8175-6FC7DD8F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a282d6-f6a5-4601-8dbe-3c41b819e1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399AEB0-22C2-40F0-A41F-2F157B8C50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Extended_IM_Master_16_9</Template>
  <TotalTime>3864</TotalTime>
  <Words>818</Words>
  <Application>Microsoft Macintosh PowerPoint</Application>
  <PresentationFormat>Widescreen</PresentationFormat>
  <Paragraphs>191</Paragraphs>
  <Slides>24</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MS PGothic</vt:lpstr>
      <vt:lpstr>Arial</vt:lpstr>
      <vt:lpstr>Calibri</vt:lpstr>
      <vt:lpstr>Century Gothic</vt:lpstr>
      <vt:lpstr>Monaco</vt:lpstr>
      <vt:lpstr>INFOMOTION 16:9</vt:lpstr>
      <vt:lpstr>think-cell Folie</vt:lpstr>
      <vt:lpstr>Java Dojo @ LV 1871  Chatbot mit IBM Cloud</vt:lpstr>
      <vt:lpstr>Agenda</vt:lpstr>
      <vt:lpstr>Vorstellung</vt:lpstr>
      <vt:lpstr>INFOMOTION: Unser Erfolgsgeheimnis? We love data!</vt:lpstr>
      <vt:lpstr>IBM Cloud (Watson Assistant)</vt:lpstr>
      <vt:lpstr>Warum Chatbots?</vt:lpstr>
      <vt:lpstr>Alle Informationen zum Nachlesen</vt:lpstr>
      <vt:lpstr>Ziel des Dojos: Entwicklung eines vollständigen Chatbots</vt:lpstr>
      <vt:lpstr>Zeitplanung Katas</vt:lpstr>
      <vt:lpstr>Katas</vt:lpstr>
      <vt:lpstr>Kurzeinführung Watson Assistant</vt:lpstr>
      <vt:lpstr>Kata 1: Watson Conversation</vt:lpstr>
      <vt:lpstr>Kata 1: Watson Conversation</vt:lpstr>
      <vt:lpstr>Kata 2: Orchestration Layer</vt:lpstr>
      <vt:lpstr>Kata 2: Orchestration Layer</vt:lpstr>
      <vt:lpstr>Kata 3: LV 1871 API</vt:lpstr>
      <vt:lpstr>Kata 3: LV 1871 API</vt:lpstr>
      <vt:lpstr>Kata 4: Erweiterungen</vt:lpstr>
      <vt:lpstr>Kata 4: Erweiterungen</vt:lpstr>
      <vt:lpstr>Wrap-up</vt:lpstr>
      <vt:lpstr>Erweiterungen</vt:lpstr>
      <vt:lpstr>Lessons Learned</vt:lpstr>
      <vt:lpstr>PowerPoint Presentation</vt:lpstr>
      <vt:lpstr>INFOMOTION GmbH</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Farhod Rasulov</dc:creator>
  <cp:lastModifiedBy>Nicolai Erbs</cp:lastModifiedBy>
  <cp:revision>32</cp:revision>
  <dcterms:created xsi:type="dcterms:W3CDTF">2017-09-28T06:35:48Z</dcterms:created>
  <dcterms:modified xsi:type="dcterms:W3CDTF">2018-03-23T16:27:23Z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0x010100654EE28888DFBA4BA2E50DC307F5F964</vt:lpwstr>
  </property>
  <property fmtid="{D5CDD505-2E9C-101B-9397-08002B2CF9AE}" pid="3" name="_dlc_DocIdItemGuid">
    <vt:lpwstr>117e48a9-a56f-44f0-97b0-1b09da237c96</vt:lpwstr>
  </property>
</Properties>
</file>